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Lst>
  <p:sldSz cy="5143500" cx="9144000"/>
  <p:notesSz cx="6858000" cy="9144000"/>
  <p:embeddedFontLst>
    <p:embeddedFont>
      <p:font typeface="Raleway"/>
      <p:regular r:id="rId165"/>
      <p:bold r:id="rId166"/>
      <p:italic r:id="rId167"/>
      <p:boldItalic r:id="rId168"/>
    </p:embeddedFont>
    <p:embeddedFont>
      <p:font typeface="Roboto Thin"/>
      <p:regular r:id="rId169"/>
      <p:bold r:id="rId170"/>
      <p:italic r:id="rId171"/>
      <p:boldItalic r:id="rId172"/>
    </p:embeddedFont>
    <p:embeddedFont>
      <p:font typeface="Roboto"/>
      <p:regular r:id="rId173"/>
      <p:bold r:id="rId174"/>
      <p:italic r:id="rId175"/>
      <p:boldItalic r:id="rId176"/>
    </p:embeddedFont>
    <p:embeddedFont>
      <p:font typeface="Roboto Medium"/>
      <p:regular r:id="rId177"/>
      <p:bold r:id="rId178"/>
      <p:italic r:id="rId179"/>
      <p:boldItalic r:id="rId180"/>
    </p:embeddedFont>
    <p:embeddedFont>
      <p:font typeface="Lato"/>
      <p:regular r:id="rId181"/>
      <p:bold r:id="rId182"/>
      <p:italic r:id="rId183"/>
      <p:boldItalic r:id="rId184"/>
    </p:embeddedFont>
    <p:embeddedFont>
      <p:font typeface="Comfortaa"/>
      <p:regular r:id="rId185"/>
      <p:bold r:id="rId1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1DEE0E-7859-46F0-BF24-AD899B233565}">
  <a:tblStyle styleId="{441DEE0E-7859-46F0-BF24-AD899B2335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186" Type="http://schemas.openxmlformats.org/officeDocument/2006/relationships/font" Target="fonts/Comfortaa-bold.fntdata"/><Relationship Id="rId185" Type="http://schemas.openxmlformats.org/officeDocument/2006/relationships/font" Target="fonts/Comfortaa-regular.fntdata"/><Relationship Id="rId49" Type="http://schemas.openxmlformats.org/officeDocument/2006/relationships/slide" Target="slides/slide43.xml"/><Relationship Id="rId184" Type="http://schemas.openxmlformats.org/officeDocument/2006/relationships/font" Target="fonts/Lato-bold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Lato-italic.fntdata"/><Relationship Id="rId32" Type="http://schemas.openxmlformats.org/officeDocument/2006/relationships/slide" Target="slides/slide26.xml"/><Relationship Id="rId182" Type="http://schemas.openxmlformats.org/officeDocument/2006/relationships/font" Target="fonts/Lato-bold.fntdata"/><Relationship Id="rId35" Type="http://schemas.openxmlformats.org/officeDocument/2006/relationships/slide" Target="slides/slide29.xml"/><Relationship Id="rId181" Type="http://schemas.openxmlformats.org/officeDocument/2006/relationships/font" Target="fonts/Lato-regular.fntdata"/><Relationship Id="rId34" Type="http://schemas.openxmlformats.org/officeDocument/2006/relationships/slide" Target="slides/slide28.xml"/><Relationship Id="rId180" Type="http://schemas.openxmlformats.org/officeDocument/2006/relationships/font" Target="fonts/RobotoMedium-boldItalic.fntdata"/><Relationship Id="rId37" Type="http://schemas.openxmlformats.org/officeDocument/2006/relationships/slide" Target="slides/slide31.xml"/><Relationship Id="rId176" Type="http://schemas.openxmlformats.org/officeDocument/2006/relationships/font" Target="fonts/Roboto-boldItalic.fntdata"/><Relationship Id="rId36" Type="http://schemas.openxmlformats.org/officeDocument/2006/relationships/slide" Target="slides/slide30.xml"/><Relationship Id="rId175" Type="http://schemas.openxmlformats.org/officeDocument/2006/relationships/font" Target="fonts/Roboto-italic.fntdata"/><Relationship Id="rId39" Type="http://schemas.openxmlformats.org/officeDocument/2006/relationships/slide" Target="slides/slide33.xml"/><Relationship Id="rId174" Type="http://schemas.openxmlformats.org/officeDocument/2006/relationships/font" Target="fonts/Roboto-bold.fntdata"/><Relationship Id="rId38" Type="http://schemas.openxmlformats.org/officeDocument/2006/relationships/slide" Target="slides/slide32.xml"/><Relationship Id="rId173" Type="http://schemas.openxmlformats.org/officeDocument/2006/relationships/font" Target="fonts/Roboto-regular.fntdata"/><Relationship Id="rId179" Type="http://schemas.openxmlformats.org/officeDocument/2006/relationships/font" Target="fonts/RobotoMedium-italic.fntdata"/><Relationship Id="rId178" Type="http://schemas.openxmlformats.org/officeDocument/2006/relationships/font" Target="fonts/RobotoMedium-bold.fntdata"/><Relationship Id="rId177"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RobotoThin-boldItalic.fntdata"/><Relationship Id="rId65" Type="http://schemas.openxmlformats.org/officeDocument/2006/relationships/slide" Target="slides/slide59.xml"/><Relationship Id="rId171" Type="http://schemas.openxmlformats.org/officeDocument/2006/relationships/font" Target="fonts/RobotoThin-italic.fntdata"/><Relationship Id="rId68" Type="http://schemas.openxmlformats.org/officeDocument/2006/relationships/slide" Target="slides/slide62.xml"/><Relationship Id="rId170" Type="http://schemas.openxmlformats.org/officeDocument/2006/relationships/font" Target="fonts/RobotoThin-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aleway-regular.fntdata"/><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RobotoThin-regular.fntdata"/><Relationship Id="rId168" Type="http://schemas.openxmlformats.org/officeDocument/2006/relationships/font" Target="fonts/Raleway-boldItalic.fntdata"/><Relationship Id="rId167" Type="http://schemas.openxmlformats.org/officeDocument/2006/relationships/font" Target="fonts/Raleway-italic.fntdata"/><Relationship Id="rId166" Type="http://schemas.openxmlformats.org/officeDocument/2006/relationships/font" Target="fonts/Raleway-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7ae6ba0e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7ae6ba0e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7ae6ba0eb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7ae6ba0eb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e7ae6ba0eb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e7ae6ba0eb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7ae6ba0eb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7ae6ba0eb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e7ae6ba0eb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e7ae6ba0eb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e7ae6ba0eb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e7ae6ba0eb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e51eaa383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e51eaa383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7ae6ba0eb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7ae6ba0eb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e51eaa383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e51eaa383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51eaa383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51eaa383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e6524201b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e6524201b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7ae6ba0eb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7ae6ba0eb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e6524201b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e6524201b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6524201b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6524201b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e6524201b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e6524201b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6524201b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6524201b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7ae6ba0eb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7ae6ba0eb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7ae6ba0eb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7ae6ba0eb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e7ae6ba0eb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e7ae6ba0eb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e7ae6ba0eb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e7ae6ba0eb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7ae6ba0eb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7ae6ba0eb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7ae6ba0eb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e7ae6ba0eb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7ae6ba0eb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7ae6ba0e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e7ae6ba0eb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e7ae6ba0eb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e7ae6ba0eb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e7ae6ba0eb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e7ae6ba0eb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e7ae6ba0eb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e7ae6ba0eb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e7ae6ba0eb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e7ae6ba0eb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e7ae6ba0eb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7ae6ba0eb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7ae6ba0eb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e6524201b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e6524201b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e7ae6ba0eb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e7ae6ba0eb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7ae6ba0eb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e7ae6ba0eb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e7ae6ba0eb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e7ae6ba0eb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7ae6ba0e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7ae6ba0e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7ae6ba0eb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7ae6ba0eb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e7ae6ba0eb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e7ae6ba0eb_0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7ae6ba0eb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7ae6ba0eb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7ae6ba0eb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7ae6ba0eb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e7ae6ba0eb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e7ae6ba0eb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e7ae6ba0eb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e7ae6ba0eb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e7ae6ba0eb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e7ae6ba0eb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6524201b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6524201b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e7ae6ba0eb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e7ae6ba0eb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7ae6ba0eb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7ae6ba0eb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7ae6ba0e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7ae6ba0e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e7ae6ba0eb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e7ae6ba0eb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7ae6ba0eb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7ae6ba0eb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7ae6ba0eb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7ae6ba0eb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e966ed42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e966ed4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e97faef3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e97faef3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e97faef3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e97faef3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97faef3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97faef3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e97faef35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e97faef35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e97faef35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e97faef35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97faef35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97faef35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7ae6ba0eb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7ae6ba0eb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e97faef35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e97faef35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e97faef35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e97faef35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e97faef35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e97faef35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e97faef35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e97faef35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e97faef35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e97faef35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e97faef35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e97faef35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e97faef3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e97faef3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e83fdf6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e83fdf6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e97faef3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e97faef3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7ae6ba0eb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7ae6ba0eb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7ae6ba0e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7ae6ba0e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7ae6ba0e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7ae6ba0e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7ae6ba0e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7ae6ba0e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7ae6ba0e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7ae6ba0e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ae6ba0eb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ae6ba0eb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7ae6ba0eb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7ae6ba0eb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7ae6ba0eb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7ae6ba0eb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7ae6ba0e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7ae6ba0e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7ae6ba0eb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7ae6ba0eb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7ae6ba0e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7ae6ba0eb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7ae6ba0eb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7ae6ba0eb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7ae6ba0eb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7ae6ba0eb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7ae6ba0e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7ae6ba0e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7ae6ba0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7ae6ba0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ae6ba0eb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ae6ba0eb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51eaa383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51eaa383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7ae6ba0eb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7ae6ba0eb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7ae6ba0e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7ae6ba0e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7ae6ba0eb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7ae6ba0eb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7ae6ba0eb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7ae6ba0eb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7ae6ba0eb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7ae6ba0eb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7ae6ba0eb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7ae6ba0eb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51eaa383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51eaa383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7ae6ba0eb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7ae6ba0eb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7ae6ba0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7ae6ba0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7ae6ba0eb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7ae6ba0eb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51eaa38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51eaa38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7ae6ba0eb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7ae6ba0eb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7ae6ba0eb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7ae6ba0eb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7ae6ba0eb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7ae6ba0eb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7ae6ba0eb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7ae6ba0eb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7ae6ba0eb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7ae6ba0eb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7ae6ba0eb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7ae6ba0eb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7ae6ba0eb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7ae6ba0eb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7ae6ba0eb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7ae6ba0eb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ae6ba0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7ae6ba0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7ae6ba0eb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7ae6ba0eb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7ae6ba0eb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7ae6ba0eb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7ae6ba0eb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7ae6ba0eb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7ae6ba0eb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7ae6ba0eb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7ae6ba0eb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e7ae6ba0eb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7ae6ba0eb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7ae6ba0eb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7ae6ba0eb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e7ae6ba0eb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7ae6ba0eb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e7ae6ba0eb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e7ae6ba0eb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e7ae6ba0eb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7ae6ba0eb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7ae6ba0eb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7ae6ba0e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7ae6ba0e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e7ae6ba0eb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e7ae6ba0eb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7ae6ba0eb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7ae6ba0eb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7ae6ba0eb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7ae6ba0eb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7ae6ba0eb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7ae6ba0eb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e7ae6ba0eb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e7ae6ba0eb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7ae6ba0eb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7ae6ba0eb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7ae6ba0eb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7ae6ba0eb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7ae6ba0eb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7ae6ba0eb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e7ae6ba0eb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e7ae6ba0eb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7ae6ba0eb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7ae6ba0eb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7ae6ba0e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7ae6ba0e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e7ae6ba0eb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e7ae6ba0eb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7ae6ba0eb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7ae6ba0eb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7ae6ba0eb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7ae6ba0eb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7ae6ba0eb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7ae6ba0eb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7ae6ba0eb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7ae6ba0eb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7ae6ba0eb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7ae6ba0eb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7ae6ba0eb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7ae6ba0eb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7ae6ba0eb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7ae6ba0eb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7ae6ba0eb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7ae6ba0eb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e51eaa383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e51eaa383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7ae6ba0e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7ae6ba0e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e7ae6ba0eb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e7ae6ba0eb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51eaa383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51eaa383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7ae6ba0eb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7ae6ba0eb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e51eaa383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e51eaa383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51eaa383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51eaa383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7ae6ba0eb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7ae6ba0eb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e7ae6ba0eb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e7ae6ba0eb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e7ae6ba0eb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e7ae6ba0eb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51eaa383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51eaa383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e7ae6ba0eb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e7ae6ba0eb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7ae6ba0e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7ae6ba0e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e7ae6ba0eb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e7ae6ba0eb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e7ae6ba0eb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e7ae6ba0eb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7ae6ba0eb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7ae6ba0eb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7ae6ba0eb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7ae6ba0eb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e7ae6ba0eb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e7ae6ba0eb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e7ae6ba0eb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e7ae6ba0eb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7ae6ba0eb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7ae6ba0eb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7ae6ba0eb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7ae6ba0eb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7ae6ba0eb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7ae6ba0e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e7ae6ba0eb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e7ae6ba0eb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Personalizado para </a:t>
            </a:r>
            <a:r>
              <a:rPr b="1" lang="es" sz="600">
                <a:latin typeface="Raleway"/>
                <a:ea typeface="Raleway"/>
                <a:cs typeface="Raleway"/>
                <a:sym typeface="Raleway"/>
              </a:rPr>
              <a:t>Nombre de la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Versión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61.png"/><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2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1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59.png"/><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92.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2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7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hyperlink" Target="http://www.java2s.com/Code/Jar/j/jstl.htm" TargetMode="External"/><Relationship Id="rId4"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7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68.png"/><Relationship Id="rId4" Type="http://schemas.openxmlformats.org/officeDocument/2006/relationships/image" Target="../media/image6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1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21.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74.png"/><Relationship Id="rId4" Type="http://schemas.openxmlformats.org/officeDocument/2006/relationships/image" Target="../media/image7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7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83.png"/><Relationship Id="rId4" Type="http://schemas.openxmlformats.org/officeDocument/2006/relationships/image" Target="../media/image8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2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7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1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7.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7.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7.xml"/><Relationship Id="rId3" Type="http://schemas.openxmlformats.org/officeDocument/2006/relationships/image" Target="../media/image86.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8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9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8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7.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54.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60.pn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3.png"/><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5614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Java Empresarial</a:t>
            </a:r>
            <a:endParaRPr sz="4800">
              <a:solidFill>
                <a:srgbClr val="000000"/>
              </a:solidFill>
            </a:endParaRPr>
          </a:p>
          <a:p>
            <a:pPr indent="0" lvl="0" marL="0" rtl="0" algn="l">
              <a:spcBef>
                <a:spcPts val="0"/>
              </a:spcBef>
              <a:spcAft>
                <a:spcPts val="0"/>
              </a:spcAft>
              <a:buNone/>
            </a:pPr>
            <a:r>
              <a:rPr lang="es" sz="4800">
                <a:solidFill>
                  <a:srgbClr val="000000"/>
                </a:solidFill>
              </a:rPr>
              <a:t>Servlets y JSP</a:t>
            </a:r>
            <a:endParaRPr sz="4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p:nvPr/>
        </p:nvSpPr>
        <p:spPr>
          <a:xfrm>
            <a:off x="7177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90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txBox="1"/>
          <p:nvPr/>
        </p:nvSpPr>
        <p:spPr>
          <a:xfrm>
            <a:off x="262075" y="160400"/>
            <a:ext cx="15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Comfortaa"/>
                <a:ea typeface="Comfortaa"/>
                <a:cs typeface="Comfortaa"/>
                <a:sym typeface="Comfortaa"/>
              </a:rPr>
              <a:t>Máquina</a:t>
            </a:r>
            <a:r>
              <a:rPr b="1" lang="es" sz="1200">
                <a:latin typeface="Comfortaa"/>
                <a:ea typeface="Comfortaa"/>
                <a:cs typeface="Comfortaa"/>
                <a:sym typeface="Comfortaa"/>
              </a:rPr>
              <a:t> Cliente</a:t>
            </a:r>
            <a:endParaRPr b="1" sz="1200">
              <a:latin typeface="Comfortaa"/>
              <a:ea typeface="Comfortaa"/>
              <a:cs typeface="Comfortaa"/>
              <a:sym typeface="Comfortaa"/>
            </a:endParaRPr>
          </a:p>
        </p:txBody>
      </p:sp>
      <p:sp>
        <p:nvSpPr>
          <p:cNvPr id="253" name="Google Shape;253;p27"/>
          <p:cNvSpPr/>
          <p:nvPr/>
        </p:nvSpPr>
        <p:spPr>
          <a:xfrm>
            <a:off x="262075" y="56060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262075" y="6336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Navegador</a:t>
            </a:r>
            <a:endParaRPr b="1" sz="1200">
              <a:latin typeface="Comfortaa"/>
              <a:ea typeface="Comfortaa"/>
              <a:cs typeface="Comfortaa"/>
              <a:sym typeface="Comfortaa"/>
            </a:endParaRPr>
          </a:p>
        </p:txBody>
      </p:sp>
      <p:sp>
        <p:nvSpPr>
          <p:cNvPr id="255" name="Google Shape;255;p27"/>
          <p:cNvSpPr/>
          <p:nvPr/>
        </p:nvSpPr>
        <p:spPr>
          <a:xfrm>
            <a:off x="406350" y="1015875"/>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HTML</a:t>
            </a:r>
            <a:endParaRPr>
              <a:solidFill>
                <a:schemeClr val="lt1"/>
              </a:solidFill>
            </a:endParaRPr>
          </a:p>
        </p:txBody>
      </p:sp>
      <p:pic>
        <p:nvPicPr>
          <p:cNvPr id="256" name="Google Shape;256;p27"/>
          <p:cNvPicPr preferRelativeResize="0"/>
          <p:nvPr/>
        </p:nvPicPr>
        <p:blipFill>
          <a:blip r:embed="rId3">
            <a:alphaModFix/>
          </a:blip>
          <a:stretch>
            <a:fillRect/>
          </a:stretch>
        </p:blipFill>
        <p:spPr>
          <a:xfrm>
            <a:off x="506713" y="1382125"/>
            <a:ext cx="1071875" cy="1071875"/>
          </a:xfrm>
          <a:prstGeom prst="rect">
            <a:avLst/>
          </a:prstGeom>
          <a:noFill/>
          <a:ln>
            <a:noFill/>
          </a:ln>
        </p:spPr>
      </p:pic>
      <p:sp>
        <p:nvSpPr>
          <p:cNvPr id="257" name="Google Shape;257;p27"/>
          <p:cNvSpPr/>
          <p:nvPr/>
        </p:nvSpPr>
        <p:spPr>
          <a:xfrm>
            <a:off x="262075" y="290515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txBox="1"/>
          <p:nvPr/>
        </p:nvSpPr>
        <p:spPr>
          <a:xfrm>
            <a:off x="262050" y="30423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Desktop</a:t>
            </a:r>
            <a:endParaRPr b="1" sz="1200">
              <a:latin typeface="Comfortaa"/>
              <a:ea typeface="Comfortaa"/>
              <a:cs typeface="Comfortaa"/>
              <a:sym typeface="Comfortaa"/>
            </a:endParaRPr>
          </a:p>
        </p:txBody>
      </p:sp>
      <p:sp>
        <p:nvSpPr>
          <p:cNvPr id="259" name="Google Shape;259;p27"/>
          <p:cNvSpPr/>
          <p:nvPr/>
        </p:nvSpPr>
        <p:spPr>
          <a:xfrm>
            <a:off x="406375" y="3411600"/>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JAVA APP</a:t>
            </a:r>
            <a:endParaRPr>
              <a:solidFill>
                <a:schemeClr val="lt1"/>
              </a:solidFill>
            </a:endParaRPr>
          </a:p>
        </p:txBody>
      </p:sp>
      <p:pic>
        <p:nvPicPr>
          <p:cNvPr id="260" name="Google Shape;260;p27"/>
          <p:cNvPicPr preferRelativeResize="0"/>
          <p:nvPr/>
        </p:nvPicPr>
        <p:blipFill>
          <a:blip r:embed="rId4">
            <a:alphaModFix/>
          </a:blip>
          <a:stretch>
            <a:fillRect/>
          </a:stretch>
        </p:blipFill>
        <p:spPr>
          <a:xfrm>
            <a:off x="541725" y="3734675"/>
            <a:ext cx="1001907" cy="1071875"/>
          </a:xfrm>
          <a:prstGeom prst="rect">
            <a:avLst/>
          </a:prstGeom>
          <a:noFill/>
          <a:ln>
            <a:noFill/>
          </a:ln>
        </p:spPr>
      </p:pic>
      <p:sp>
        <p:nvSpPr>
          <p:cNvPr id="261" name="Google Shape;261;p27"/>
          <p:cNvSpPr/>
          <p:nvPr/>
        </p:nvSpPr>
        <p:spPr>
          <a:xfrm>
            <a:off x="2115975" y="81600"/>
            <a:ext cx="49404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nvSpPr>
        <p:spPr>
          <a:xfrm>
            <a:off x="3142575" y="81600"/>
            <a:ext cx="288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omfortaa"/>
                <a:ea typeface="Comfortaa"/>
                <a:cs typeface="Comfortaa"/>
                <a:sym typeface="Comfortaa"/>
              </a:rPr>
              <a:t>Servidor de aplicaciones</a:t>
            </a:r>
            <a:endParaRPr b="1" sz="1600">
              <a:latin typeface="Comfortaa"/>
              <a:ea typeface="Comfortaa"/>
              <a:cs typeface="Comfortaa"/>
              <a:sym typeface="Comfortaa"/>
            </a:endParaRPr>
          </a:p>
        </p:txBody>
      </p:sp>
      <p:sp>
        <p:nvSpPr>
          <p:cNvPr id="263" name="Google Shape;263;p27"/>
          <p:cNvSpPr/>
          <p:nvPr/>
        </p:nvSpPr>
        <p:spPr>
          <a:xfrm>
            <a:off x="22002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4" name="Google Shape;264;p27"/>
          <p:cNvSpPr/>
          <p:nvPr/>
        </p:nvSpPr>
        <p:spPr>
          <a:xfrm>
            <a:off x="38276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54550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txBox="1"/>
          <p:nvPr/>
        </p:nvSpPr>
        <p:spPr>
          <a:xfrm>
            <a:off x="2112338"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Presentación</a:t>
            </a:r>
            <a:endParaRPr b="1" sz="1200">
              <a:latin typeface="Comfortaa"/>
              <a:ea typeface="Comfortaa"/>
              <a:cs typeface="Comfortaa"/>
              <a:sym typeface="Comfortaa"/>
            </a:endParaRPr>
          </a:p>
        </p:txBody>
      </p:sp>
      <p:sp>
        <p:nvSpPr>
          <p:cNvPr id="267" name="Google Shape;267;p27"/>
          <p:cNvSpPr txBox="1"/>
          <p:nvPr/>
        </p:nvSpPr>
        <p:spPr>
          <a:xfrm>
            <a:off x="3791450" y="451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Negocio</a:t>
            </a:r>
            <a:endParaRPr b="1" sz="1200">
              <a:latin typeface="Comfortaa"/>
              <a:ea typeface="Comfortaa"/>
              <a:cs typeface="Comfortaa"/>
              <a:sym typeface="Comfortaa"/>
            </a:endParaRPr>
          </a:p>
        </p:txBody>
      </p:sp>
      <p:sp>
        <p:nvSpPr>
          <p:cNvPr id="268" name="Google Shape;268;p27"/>
          <p:cNvSpPr txBox="1"/>
          <p:nvPr/>
        </p:nvSpPr>
        <p:spPr>
          <a:xfrm>
            <a:off x="5466625"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acceso a Datos</a:t>
            </a:r>
            <a:endParaRPr b="1" sz="1200">
              <a:latin typeface="Comfortaa"/>
              <a:ea typeface="Comfortaa"/>
              <a:cs typeface="Comfortaa"/>
              <a:sym typeface="Comfortaa"/>
            </a:endParaRPr>
          </a:p>
        </p:txBody>
      </p:sp>
      <p:sp>
        <p:nvSpPr>
          <p:cNvPr id="269" name="Google Shape;269;p27"/>
          <p:cNvSpPr/>
          <p:nvPr/>
        </p:nvSpPr>
        <p:spPr>
          <a:xfrm>
            <a:off x="2308350" y="10029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JSP</a:t>
            </a:r>
            <a:endParaRPr>
              <a:solidFill>
                <a:schemeClr val="lt1"/>
              </a:solidFill>
            </a:endParaRPr>
          </a:p>
        </p:txBody>
      </p:sp>
      <p:sp>
        <p:nvSpPr>
          <p:cNvPr id="270" name="Google Shape;270;p27"/>
          <p:cNvSpPr/>
          <p:nvPr/>
        </p:nvSpPr>
        <p:spPr>
          <a:xfrm>
            <a:off x="2308350" y="1403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JSF</a:t>
            </a:r>
            <a:endParaRPr>
              <a:solidFill>
                <a:schemeClr val="lt1"/>
              </a:solidFill>
            </a:endParaRPr>
          </a:p>
        </p:txBody>
      </p:sp>
      <p:sp>
        <p:nvSpPr>
          <p:cNvPr id="271" name="Google Shape;271;p27"/>
          <p:cNvSpPr/>
          <p:nvPr/>
        </p:nvSpPr>
        <p:spPr>
          <a:xfrm>
            <a:off x="2308350" y="18031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SERVLETS</a:t>
            </a:r>
            <a:endParaRPr>
              <a:solidFill>
                <a:schemeClr val="lt1"/>
              </a:solidFill>
            </a:endParaRPr>
          </a:p>
        </p:txBody>
      </p:sp>
      <p:sp>
        <p:nvSpPr>
          <p:cNvPr id="272" name="Google Shape;272;p27"/>
          <p:cNvSpPr/>
          <p:nvPr/>
        </p:nvSpPr>
        <p:spPr>
          <a:xfrm>
            <a:off x="3935750" y="1073400"/>
            <a:ext cx="1272600" cy="1380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EJB</a:t>
            </a:r>
            <a:endParaRPr>
              <a:solidFill>
                <a:schemeClr val="lt1"/>
              </a:solidFill>
            </a:endParaRPr>
          </a:p>
        </p:txBody>
      </p:sp>
      <p:sp>
        <p:nvSpPr>
          <p:cNvPr id="273" name="Google Shape;273;p27"/>
          <p:cNvSpPr/>
          <p:nvPr/>
        </p:nvSpPr>
        <p:spPr>
          <a:xfrm>
            <a:off x="2328788" y="2259950"/>
            <a:ext cx="1272600" cy="431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WEB SERVICES</a:t>
            </a:r>
            <a:endParaRPr>
              <a:solidFill>
                <a:schemeClr val="lt1"/>
              </a:solidFill>
            </a:endParaRPr>
          </a:p>
        </p:txBody>
      </p:sp>
      <p:sp>
        <p:nvSpPr>
          <p:cNvPr id="274" name="Google Shape;274;p27"/>
          <p:cNvSpPr/>
          <p:nvPr/>
        </p:nvSpPr>
        <p:spPr>
          <a:xfrm>
            <a:off x="5556825" y="1015875"/>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JMS</a:t>
            </a:r>
            <a:endParaRPr>
              <a:solidFill>
                <a:schemeClr val="lt1"/>
              </a:solidFill>
            </a:endParaRPr>
          </a:p>
        </p:txBody>
      </p:sp>
      <p:sp>
        <p:nvSpPr>
          <p:cNvPr id="275" name="Google Shape;275;p27"/>
          <p:cNvSpPr/>
          <p:nvPr/>
        </p:nvSpPr>
        <p:spPr>
          <a:xfrm>
            <a:off x="5556838" y="1403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JCA</a:t>
            </a:r>
            <a:endParaRPr>
              <a:solidFill>
                <a:schemeClr val="lt1"/>
              </a:solidFill>
            </a:endParaRPr>
          </a:p>
        </p:txBody>
      </p:sp>
      <p:sp>
        <p:nvSpPr>
          <p:cNvPr id="276" name="Google Shape;276;p27"/>
          <p:cNvSpPr/>
          <p:nvPr/>
        </p:nvSpPr>
        <p:spPr>
          <a:xfrm>
            <a:off x="5556825" y="1790125"/>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JPA</a:t>
            </a:r>
            <a:endParaRPr>
              <a:solidFill>
                <a:schemeClr val="lt1"/>
              </a:solidFill>
            </a:endParaRPr>
          </a:p>
        </p:txBody>
      </p:sp>
      <p:sp>
        <p:nvSpPr>
          <p:cNvPr id="277" name="Google Shape;277;p27"/>
          <p:cNvSpPr/>
          <p:nvPr/>
        </p:nvSpPr>
        <p:spPr>
          <a:xfrm>
            <a:off x="5556838" y="20782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HIBERNATE</a:t>
            </a:r>
            <a:endParaRPr>
              <a:solidFill>
                <a:schemeClr val="lt1"/>
              </a:solidFill>
            </a:endParaRPr>
          </a:p>
        </p:txBody>
      </p:sp>
      <p:sp>
        <p:nvSpPr>
          <p:cNvPr id="278" name="Google Shape;278;p27"/>
          <p:cNvSpPr txBox="1"/>
          <p:nvPr/>
        </p:nvSpPr>
        <p:spPr>
          <a:xfrm>
            <a:off x="218450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Web</a:t>
            </a:r>
            <a:endParaRPr b="1" sz="1200">
              <a:solidFill>
                <a:srgbClr val="FF0000"/>
              </a:solidFill>
              <a:latin typeface="Comfortaa"/>
              <a:ea typeface="Comfortaa"/>
              <a:cs typeface="Comfortaa"/>
              <a:sym typeface="Comfortaa"/>
            </a:endParaRPr>
          </a:p>
        </p:txBody>
      </p:sp>
      <p:sp>
        <p:nvSpPr>
          <p:cNvPr id="279" name="Google Shape;279;p27"/>
          <p:cNvSpPr txBox="1"/>
          <p:nvPr/>
        </p:nvSpPr>
        <p:spPr>
          <a:xfrm>
            <a:off x="381975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EJB</a:t>
            </a:r>
            <a:endParaRPr b="1" sz="1200">
              <a:solidFill>
                <a:srgbClr val="FF0000"/>
              </a:solidFill>
              <a:latin typeface="Comfortaa"/>
              <a:ea typeface="Comfortaa"/>
              <a:cs typeface="Comfortaa"/>
              <a:sym typeface="Comfortaa"/>
            </a:endParaRPr>
          </a:p>
        </p:txBody>
      </p:sp>
      <p:sp>
        <p:nvSpPr>
          <p:cNvPr id="280" name="Google Shape;280;p27"/>
          <p:cNvSpPr/>
          <p:nvPr/>
        </p:nvSpPr>
        <p:spPr>
          <a:xfrm>
            <a:off x="2206425" y="3345650"/>
            <a:ext cx="4759500" cy="1610700"/>
          </a:xfrm>
          <a:prstGeom prst="rect">
            <a:avLst/>
          </a:prstGeom>
          <a:solidFill>
            <a:schemeClr val="lt1"/>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nvSpPr>
        <p:spPr>
          <a:xfrm>
            <a:off x="3647850" y="33456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Otros Servicios</a:t>
            </a:r>
            <a:endParaRPr b="1" sz="1200">
              <a:latin typeface="Comfortaa"/>
              <a:ea typeface="Comfortaa"/>
              <a:cs typeface="Comfortaa"/>
              <a:sym typeface="Comfortaa"/>
            </a:endParaRPr>
          </a:p>
        </p:txBody>
      </p:sp>
      <p:sp>
        <p:nvSpPr>
          <p:cNvPr id="282" name="Google Shape;282;p27"/>
          <p:cNvSpPr/>
          <p:nvPr/>
        </p:nvSpPr>
        <p:spPr>
          <a:xfrm>
            <a:off x="2400938" y="3670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JTA</a:t>
            </a:r>
            <a:endParaRPr>
              <a:solidFill>
                <a:schemeClr val="lt1"/>
              </a:solidFill>
            </a:endParaRPr>
          </a:p>
        </p:txBody>
      </p:sp>
      <p:sp>
        <p:nvSpPr>
          <p:cNvPr id="283" name="Google Shape;283;p27"/>
          <p:cNvSpPr/>
          <p:nvPr/>
        </p:nvSpPr>
        <p:spPr>
          <a:xfrm>
            <a:off x="3949863" y="36549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JNDI</a:t>
            </a:r>
            <a:endParaRPr>
              <a:solidFill>
                <a:schemeClr val="lt1"/>
              </a:solidFill>
            </a:endParaRPr>
          </a:p>
        </p:txBody>
      </p:sp>
      <p:sp>
        <p:nvSpPr>
          <p:cNvPr id="284" name="Google Shape;284;p27"/>
          <p:cNvSpPr/>
          <p:nvPr/>
        </p:nvSpPr>
        <p:spPr>
          <a:xfrm>
            <a:off x="5412875" y="3670000"/>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JAVA MAIL</a:t>
            </a:r>
            <a:endParaRPr>
              <a:solidFill>
                <a:schemeClr val="lt1"/>
              </a:solidFill>
            </a:endParaRPr>
          </a:p>
        </p:txBody>
      </p:sp>
      <p:sp>
        <p:nvSpPr>
          <p:cNvPr id="285" name="Google Shape;285;p27"/>
          <p:cNvSpPr/>
          <p:nvPr/>
        </p:nvSpPr>
        <p:spPr>
          <a:xfrm>
            <a:off x="2400938" y="4131563"/>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CDI</a:t>
            </a:r>
            <a:endParaRPr>
              <a:solidFill>
                <a:schemeClr val="lt1"/>
              </a:solidFill>
            </a:endParaRPr>
          </a:p>
        </p:txBody>
      </p:sp>
      <p:sp>
        <p:nvSpPr>
          <p:cNvPr id="286" name="Google Shape;286;p27"/>
          <p:cNvSpPr/>
          <p:nvPr/>
        </p:nvSpPr>
        <p:spPr>
          <a:xfrm>
            <a:off x="3949863" y="4131563"/>
            <a:ext cx="1272600" cy="278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JAAS</a:t>
            </a:r>
            <a:endParaRPr>
              <a:solidFill>
                <a:schemeClr val="lt1"/>
              </a:solidFill>
            </a:endParaRPr>
          </a:p>
        </p:txBody>
      </p:sp>
      <p:sp>
        <p:nvSpPr>
          <p:cNvPr id="287" name="Google Shape;287;p27"/>
          <p:cNvSpPr/>
          <p:nvPr/>
        </p:nvSpPr>
        <p:spPr>
          <a:xfrm>
            <a:off x="5412875" y="4131589"/>
            <a:ext cx="1272600" cy="5541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MUCHOS </a:t>
            </a:r>
            <a:r>
              <a:rPr lang="es">
                <a:solidFill>
                  <a:schemeClr val="lt1"/>
                </a:solidFill>
              </a:rPr>
              <a:t>MÁS</a:t>
            </a:r>
            <a:endParaRPr>
              <a:solidFill>
                <a:schemeClr val="lt1"/>
              </a:solidFill>
            </a:endParaRPr>
          </a:p>
        </p:txBody>
      </p:sp>
      <p:sp>
        <p:nvSpPr>
          <p:cNvPr id="288" name="Google Shape;288;p27"/>
          <p:cNvSpPr txBox="1"/>
          <p:nvPr/>
        </p:nvSpPr>
        <p:spPr>
          <a:xfrm>
            <a:off x="7177925" y="81600"/>
            <a:ext cx="190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Comfortaa"/>
                <a:ea typeface="Comfortaa"/>
                <a:cs typeface="Comfortaa"/>
                <a:sym typeface="Comfortaa"/>
              </a:rPr>
              <a:t>Sistema Empresarial</a:t>
            </a:r>
            <a:endParaRPr b="1" sz="1600">
              <a:latin typeface="Comfortaa"/>
              <a:ea typeface="Comfortaa"/>
              <a:cs typeface="Comfortaa"/>
              <a:sym typeface="Comfortaa"/>
            </a:endParaRPr>
          </a:p>
        </p:txBody>
      </p:sp>
      <p:sp>
        <p:nvSpPr>
          <p:cNvPr id="289" name="Google Shape;289;p27"/>
          <p:cNvSpPr/>
          <p:nvPr/>
        </p:nvSpPr>
        <p:spPr>
          <a:xfrm>
            <a:off x="7493400" y="8517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SISTEMAS LEGACY</a:t>
            </a:r>
            <a:endParaRPr>
              <a:solidFill>
                <a:schemeClr val="lt1"/>
              </a:solidFill>
            </a:endParaRPr>
          </a:p>
        </p:txBody>
      </p:sp>
      <p:sp>
        <p:nvSpPr>
          <p:cNvPr id="290" name="Google Shape;290;p27"/>
          <p:cNvSpPr/>
          <p:nvPr/>
        </p:nvSpPr>
        <p:spPr>
          <a:xfrm>
            <a:off x="7493375" y="18410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ERP</a:t>
            </a:r>
            <a:endParaRPr>
              <a:solidFill>
                <a:schemeClr val="lt1"/>
              </a:solidFill>
            </a:endParaRPr>
          </a:p>
        </p:txBody>
      </p:sp>
      <p:sp>
        <p:nvSpPr>
          <p:cNvPr id="291" name="Google Shape;291;p27"/>
          <p:cNvSpPr/>
          <p:nvPr/>
        </p:nvSpPr>
        <p:spPr>
          <a:xfrm>
            <a:off x="7493375" y="29051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BASE DE DATOS</a:t>
            </a:r>
            <a:endParaRPr>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17"/>
          <p:cNvPicPr preferRelativeResize="0"/>
          <p:nvPr/>
        </p:nvPicPr>
        <p:blipFill>
          <a:blip r:embed="rId3">
            <a:alphaModFix/>
          </a:blip>
          <a:stretch>
            <a:fillRect/>
          </a:stretch>
        </p:blipFill>
        <p:spPr>
          <a:xfrm>
            <a:off x="180975" y="328613"/>
            <a:ext cx="8782050" cy="4486275"/>
          </a:xfrm>
          <a:prstGeom prst="rect">
            <a:avLst/>
          </a:prstGeom>
          <a:noFill/>
          <a:ln>
            <a:noFill/>
          </a:ln>
        </p:spPr>
      </p:pic>
      <p:pic>
        <p:nvPicPr>
          <p:cNvPr id="1203" name="Google Shape;1203;p117"/>
          <p:cNvPicPr preferRelativeResize="0"/>
          <p:nvPr/>
        </p:nvPicPr>
        <p:blipFill>
          <a:blip r:embed="rId4">
            <a:alphaModFix/>
          </a:blip>
          <a:stretch>
            <a:fillRect/>
          </a:stretch>
        </p:blipFill>
        <p:spPr>
          <a:xfrm>
            <a:off x="2762250" y="1857375"/>
            <a:ext cx="3924300" cy="173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209" name="Google Shape;1209;p118"/>
          <p:cNvGraphicFramePr/>
          <p:nvPr/>
        </p:nvGraphicFramePr>
        <p:xfrm>
          <a:off x="952500" y="2445300"/>
          <a:ext cx="3000000" cy="3000000"/>
        </p:xfrm>
        <a:graphic>
          <a:graphicData uri="http://schemas.openxmlformats.org/drawingml/2006/table">
            <a:tbl>
              <a:tblPr>
                <a:noFill/>
                <a:tableStyleId>{441DEE0E-7859-46F0-BF24-AD899B233565}</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marR="0" rtl="0" algn="ctr">
                        <a:lnSpc>
                          <a:spcPct val="100000"/>
                        </a:lnSpc>
                        <a:spcBef>
                          <a:spcPts val="0"/>
                        </a:spcBef>
                        <a:spcAft>
                          <a:spcPts val="0"/>
                        </a:spcAft>
                        <a:buNone/>
                      </a:pPr>
                      <a:r>
                        <a:rPr lang="es"/>
                        <a:t>Expresión</a:t>
                      </a:r>
                      <a:endParaRPr/>
                    </a:p>
                  </a:txBody>
                  <a:tcPr marT="91425" marB="91425" marR="91425" marL="91425"/>
                </a:tc>
                <a:tc>
                  <a:txBody>
                    <a:bodyPr/>
                    <a:lstStyle/>
                    <a:p>
                      <a:pPr indent="0" lvl="0" marL="0" marR="0" rtl="0" algn="ctr">
                        <a:lnSpc>
                          <a:spcPct val="100000"/>
                        </a:lnSpc>
                        <a:spcBef>
                          <a:spcPts val="0"/>
                        </a:spcBef>
                        <a:spcAft>
                          <a:spcPts val="0"/>
                        </a:spcAft>
                        <a:buNone/>
                      </a:pPr>
                      <a:r>
                        <a:rPr lang="es"/>
                        <a:t>&lt;%= alguna expresión java  %&gt;</a:t>
                      </a:r>
                      <a:endParaRPr/>
                    </a:p>
                  </a:txBody>
                  <a:tcPr marT="91425" marB="91425" marR="91425" marL="91425"/>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código java, 1 o muchas líneas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solidFill>
                      <a:srgbClr val="9900FF"/>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11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215" name="Google Shape;1215;p119"/>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a:t>
            </a:r>
            <a:r>
              <a:rPr b="1" lang="es" sz="1300">
                <a:solidFill>
                  <a:schemeClr val="lt1"/>
                </a:solidFill>
                <a:latin typeface="Comfortaa"/>
                <a:ea typeface="Comfortaa"/>
                <a:cs typeface="Comfortaa"/>
                <a:sym typeface="Comfortaa"/>
              </a:rPr>
              <a:t>declaración</a:t>
            </a:r>
            <a:r>
              <a:rPr b="1" lang="es" sz="1300">
                <a:solidFill>
                  <a:schemeClr val="lt1"/>
                </a:solidFill>
                <a:latin typeface="Comfortaa"/>
                <a:ea typeface="Comfortaa"/>
                <a:cs typeface="Comfortaa"/>
                <a:sym typeface="Comfortaa"/>
              </a:rPr>
              <a:t>.</a:t>
            </a:r>
            <a:endParaRPr b="1" sz="1300">
              <a:solidFill>
                <a:schemeClr val="lt1"/>
              </a:solidFill>
              <a:latin typeface="Comfortaa"/>
              <a:ea typeface="Comfortaa"/>
              <a:cs typeface="Comfortaa"/>
              <a:sym typeface="Comforta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12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221" name="Google Shape;1221;p120"/>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20"/>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declaracion en un JSP.</a:t>
            </a:r>
            <a:endParaRPr b="1" sz="1300">
              <a:solidFill>
                <a:schemeClr val="lt1"/>
              </a:solidFill>
              <a:latin typeface="Comfortaa"/>
              <a:ea typeface="Comfortaa"/>
              <a:cs typeface="Comfortaa"/>
              <a:sym typeface="Comfortaa"/>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p121"/>
          <p:cNvPicPr preferRelativeResize="0"/>
          <p:nvPr/>
        </p:nvPicPr>
        <p:blipFill>
          <a:blip r:embed="rId3">
            <a:alphaModFix/>
          </a:blip>
          <a:stretch>
            <a:fillRect/>
          </a:stretch>
        </p:blipFill>
        <p:spPr>
          <a:xfrm>
            <a:off x="900113" y="695325"/>
            <a:ext cx="7343775" cy="3752850"/>
          </a:xfrm>
          <a:prstGeom prst="rect">
            <a:avLst/>
          </a:prstGeom>
          <a:noFill/>
          <a:ln>
            <a:noFill/>
          </a:ln>
        </p:spPr>
      </p:pic>
      <p:pic>
        <p:nvPicPr>
          <p:cNvPr id="1228" name="Google Shape;1228;p121"/>
          <p:cNvPicPr preferRelativeResize="0"/>
          <p:nvPr/>
        </p:nvPicPr>
        <p:blipFill>
          <a:blip r:embed="rId4">
            <a:alphaModFix/>
          </a:blip>
          <a:stretch>
            <a:fillRect/>
          </a:stretch>
        </p:blipFill>
        <p:spPr>
          <a:xfrm>
            <a:off x="2000250" y="2071688"/>
            <a:ext cx="5448300" cy="130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22"/>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JSTL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JSTL</a:t>
            </a:r>
            <a:endParaRPr/>
          </a:p>
        </p:txBody>
      </p:sp>
      <p:sp>
        <p:nvSpPr>
          <p:cNvPr id="1239" name="Google Shape;1239;p123"/>
          <p:cNvSpPr txBox="1"/>
          <p:nvPr/>
        </p:nvSpPr>
        <p:spPr>
          <a:xfrm>
            <a:off x="819175" y="216538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Es una </a:t>
            </a:r>
            <a:r>
              <a:rPr b="1" lang="es" sz="1300">
                <a:latin typeface="Comfortaa"/>
                <a:ea typeface="Comfortaa"/>
                <a:cs typeface="Comfortaa"/>
                <a:sym typeface="Comfortaa"/>
              </a:rPr>
              <a:t>librería</a:t>
            </a:r>
            <a:r>
              <a:rPr b="1" lang="es" sz="1300">
                <a:latin typeface="Comfortaa"/>
                <a:ea typeface="Comfortaa"/>
                <a:cs typeface="Comfortaa"/>
                <a:sym typeface="Comfortaa"/>
              </a:rPr>
              <a:t> con un conjunto de etiquetas o tags que facilitan el trabajo de las vistas.</a:t>
            </a:r>
            <a:endParaRPr b="1" sz="1300">
              <a:latin typeface="Comfortaa"/>
              <a:ea typeface="Comfortaa"/>
              <a:cs typeface="Comfortaa"/>
              <a:sym typeface="Comforta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245" name="Google Shape;1245;p124"/>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24"/>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47" name="Google Shape;1247;p124"/>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48" name="Google Shape;1248;p124"/>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49" name="Google Shape;1249;p124"/>
          <p:cNvSpPr/>
          <p:nvPr/>
        </p:nvSpPr>
        <p:spPr>
          <a:xfrm>
            <a:off x="3716450"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250" name="Google Shape;1250;p124"/>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51" name="Google Shape;1251;p124"/>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52" name="Google Shape;1252;p124"/>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253" name="Google Shape;1253;p124"/>
          <p:cNvCxnSpPr>
            <a:stCxn id="1252" idx="3"/>
            <a:endCxn id="1247"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254" name="Google Shape;1254;p124"/>
          <p:cNvCxnSpPr>
            <a:stCxn id="1252" idx="3"/>
            <a:endCxn id="1248"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255" name="Google Shape;1255;p124"/>
          <p:cNvCxnSpPr>
            <a:stCxn id="1252" idx="3"/>
            <a:endCxn id="1250"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256" name="Google Shape;1256;p124"/>
          <p:cNvCxnSpPr>
            <a:stCxn id="1252" idx="3"/>
            <a:endCxn id="1251"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257" name="Google Shape;1257;p124"/>
          <p:cNvSpPr txBox="1"/>
          <p:nvPr/>
        </p:nvSpPr>
        <p:spPr>
          <a:xfrm>
            <a:off x="7425025" y="3006075"/>
            <a:ext cx="145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SCRIPTLES</a:t>
            </a:r>
            <a:endParaRPr b="1" sz="1800">
              <a:latin typeface="Lato"/>
              <a:ea typeface="Lato"/>
              <a:cs typeface="Lato"/>
              <a:sym typeface="Lato"/>
            </a:endParaRPr>
          </a:p>
        </p:txBody>
      </p:sp>
      <p:cxnSp>
        <p:nvCxnSpPr>
          <p:cNvPr id="1258" name="Google Shape;1258;p124"/>
          <p:cNvCxnSpPr>
            <a:endCxn id="1249"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pic>
        <p:nvPicPr>
          <p:cNvPr id="1259" name="Google Shape;1259;p124"/>
          <p:cNvPicPr preferRelativeResize="0"/>
          <p:nvPr/>
        </p:nvPicPr>
        <p:blipFill>
          <a:blip r:embed="rId3">
            <a:alphaModFix/>
          </a:blip>
          <a:stretch>
            <a:fillRect/>
          </a:stretch>
        </p:blipFill>
        <p:spPr>
          <a:xfrm>
            <a:off x="7242324" y="3490800"/>
            <a:ext cx="1641897" cy="109049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2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265" name="Google Shape;1265;p125"/>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25"/>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67" name="Google Shape;1267;p125"/>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68" name="Google Shape;1268;p125"/>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69" name="Google Shape;1269;p125"/>
          <p:cNvSpPr/>
          <p:nvPr/>
        </p:nvSpPr>
        <p:spPr>
          <a:xfrm>
            <a:off x="3716450" y="30312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&lt;c:out&gt;</a:t>
            </a:r>
            <a:endParaRPr b="1">
              <a:solidFill>
                <a:schemeClr val="lt1"/>
              </a:solidFill>
            </a:endParaRPr>
          </a:p>
        </p:txBody>
      </p:sp>
      <p:sp>
        <p:nvSpPr>
          <p:cNvPr id="1270" name="Google Shape;1270;p125"/>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71" name="Google Shape;1271;p125"/>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72" name="Google Shape;1272;p125"/>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273" name="Google Shape;1273;p125"/>
          <p:cNvCxnSpPr>
            <a:stCxn id="1272" idx="3"/>
            <a:endCxn id="1267"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274" name="Google Shape;1274;p125"/>
          <p:cNvCxnSpPr>
            <a:stCxn id="1272" idx="3"/>
            <a:endCxn id="1268"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275" name="Google Shape;1275;p125"/>
          <p:cNvCxnSpPr>
            <a:stCxn id="1272" idx="3"/>
            <a:endCxn id="1270"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276" name="Google Shape;1276;p125"/>
          <p:cNvCxnSpPr>
            <a:stCxn id="1272" idx="3"/>
            <a:endCxn id="1271"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277" name="Google Shape;1277;p125"/>
          <p:cNvSpPr txBox="1"/>
          <p:nvPr/>
        </p:nvSpPr>
        <p:spPr>
          <a:xfrm>
            <a:off x="7425025" y="3006075"/>
            <a:ext cx="77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TAGS</a:t>
            </a:r>
            <a:endParaRPr b="1" sz="1800">
              <a:latin typeface="Lato"/>
              <a:ea typeface="Lato"/>
              <a:cs typeface="Lato"/>
              <a:sym typeface="Lato"/>
            </a:endParaRPr>
          </a:p>
        </p:txBody>
      </p:sp>
      <p:cxnSp>
        <p:nvCxnSpPr>
          <p:cNvPr id="1278" name="Google Shape;1278;p125"/>
          <p:cNvCxnSpPr>
            <a:endCxn id="1269"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6"/>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284" name="Google Shape;1284;p126"/>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26"/>
          <p:cNvSpPr txBox="1"/>
          <p:nvPr/>
        </p:nvSpPr>
        <p:spPr>
          <a:xfrm>
            <a:off x="4232500" y="144305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86" name="Google Shape;1286;p126"/>
          <p:cNvSpPr/>
          <p:nvPr/>
        </p:nvSpPr>
        <p:spPr>
          <a:xfrm>
            <a:off x="3716550" y="21122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287" name="Google Shape;1287;p126"/>
          <p:cNvSpPr/>
          <p:nvPr/>
        </p:nvSpPr>
        <p:spPr>
          <a:xfrm>
            <a:off x="3716550" y="25717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288" name="Google Shape;1288;p126"/>
          <p:cNvSpPr/>
          <p:nvPr/>
        </p:nvSpPr>
        <p:spPr>
          <a:xfrm>
            <a:off x="3716450" y="30312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289" name="Google Shape;1289;p126"/>
          <p:cNvSpPr/>
          <p:nvPr/>
        </p:nvSpPr>
        <p:spPr>
          <a:xfrm>
            <a:off x="3716550" y="34908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290" name="Google Shape;1290;p126"/>
          <p:cNvSpPr/>
          <p:nvPr/>
        </p:nvSpPr>
        <p:spPr>
          <a:xfrm>
            <a:off x="3716450" y="39503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291" name="Google Shape;1291;p126"/>
          <p:cNvSpPr/>
          <p:nvPr/>
        </p:nvSpPr>
        <p:spPr>
          <a:xfrm>
            <a:off x="712025"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26"/>
          <p:cNvSpPr txBox="1"/>
          <p:nvPr/>
        </p:nvSpPr>
        <p:spPr>
          <a:xfrm>
            <a:off x="1590725"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293" name="Google Shape;1293;p126"/>
          <p:cNvSpPr/>
          <p:nvPr/>
        </p:nvSpPr>
        <p:spPr>
          <a:xfrm>
            <a:off x="978075"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94" name="Google Shape;1294;p126"/>
          <p:cNvSpPr/>
          <p:nvPr/>
        </p:nvSpPr>
        <p:spPr>
          <a:xfrm>
            <a:off x="978075"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95" name="Google Shape;1295;p126"/>
          <p:cNvSpPr/>
          <p:nvPr/>
        </p:nvSpPr>
        <p:spPr>
          <a:xfrm>
            <a:off x="977975"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296" name="Google Shape;1296;p126"/>
          <p:cNvSpPr/>
          <p:nvPr/>
        </p:nvSpPr>
        <p:spPr>
          <a:xfrm>
            <a:off x="978075"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297" name="Google Shape;1297;p126"/>
          <p:cNvSpPr/>
          <p:nvPr/>
        </p:nvSpPr>
        <p:spPr>
          <a:xfrm>
            <a:off x="977975"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298" name="Google Shape;1298;p126"/>
          <p:cNvSpPr txBox="1"/>
          <p:nvPr/>
        </p:nvSpPr>
        <p:spPr>
          <a:xfrm>
            <a:off x="6791025" y="2542825"/>
            <a:ext cx="19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FF9900"/>
                </a:solidFill>
                <a:latin typeface="Lato"/>
                <a:ea typeface="Lato"/>
                <a:cs typeface="Lato"/>
                <a:sym typeface="Lato"/>
              </a:rPr>
              <a:t>&lt;c:out&gt;</a:t>
            </a:r>
            <a:endParaRPr b="1" sz="2800">
              <a:solidFill>
                <a:srgbClr val="FF9900"/>
              </a:solidFill>
              <a:latin typeface="Lato"/>
              <a:ea typeface="Lato"/>
              <a:cs typeface="Lato"/>
              <a:sym typeface="Lato"/>
            </a:endParaRPr>
          </a:p>
        </p:txBody>
      </p:sp>
      <p:sp>
        <p:nvSpPr>
          <p:cNvPr id="1299" name="Google Shape;1299;p126"/>
          <p:cNvSpPr txBox="1"/>
          <p:nvPr/>
        </p:nvSpPr>
        <p:spPr>
          <a:xfrm>
            <a:off x="6792375" y="3049475"/>
            <a:ext cx="19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FF9900"/>
                </a:solidFill>
                <a:latin typeface="Lato"/>
                <a:ea typeface="Lato"/>
                <a:cs typeface="Lato"/>
                <a:sym typeface="Lato"/>
              </a:rPr>
              <a:t>&lt;c:if&gt;</a:t>
            </a:r>
            <a:endParaRPr b="1" sz="2800">
              <a:solidFill>
                <a:srgbClr val="FF9900"/>
              </a:solidFill>
              <a:latin typeface="Lato"/>
              <a:ea typeface="Lato"/>
              <a:cs typeface="Lato"/>
              <a:sym typeface="Lato"/>
            </a:endParaRPr>
          </a:p>
        </p:txBody>
      </p:sp>
      <p:cxnSp>
        <p:nvCxnSpPr>
          <p:cNvPr id="1300" name="Google Shape;1300;p126"/>
          <p:cNvCxnSpPr>
            <a:stCxn id="1286" idx="3"/>
            <a:endCxn id="1299" idx="1"/>
          </p:cNvCxnSpPr>
          <p:nvPr/>
        </p:nvCxnSpPr>
        <p:spPr>
          <a:xfrm>
            <a:off x="5627250" y="2317875"/>
            <a:ext cx="1165200" cy="103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p:nvPr/>
        </p:nvSpPr>
        <p:spPr>
          <a:xfrm>
            <a:off x="7177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90925" y="81600"/>
            <a:ext cx="19035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nvSpPr>
        <p:spPr>
          <a:xfrm>
            <a:off x="262075" y="160400"/>
            <a:ext cx="15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Comfortaa"/>
                <a:ea typeface="Comfortaa"/>
                <a:cs typeface="Comfortaa"/>
                <a:sym typeface="Comfortaa"/>
              </a:rPr>
              <a:t>Máquina Cliente</a:t>
            </a:r>
            <a:endParaRPr b="1" sz="1200">
              <a:latin typeface="Comfortaa"/>
              <a:ea typeface="Comfortaa"/>
              <a:cs typeface="Comfortaa"/>
              <a:sym typeface="Comfortaa"/>
            </a:endParaRPr>
          </a:p>
        </p:txBody>
      </p:sp>
      <p:sp>
        <p:nvSpPr>
          <p:cNvPr id="299" name="Google Shape;299;p28"/>
          <p:cNvSpPr/>
          <p:nvPr/>
        </p:nvSpPr>
        <p:spPr>
          <a:xfrm>
            <a:off x="262075" y="560600"/>
            <a:ext cx="1561200" cy="196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nvSpPr>
        <p:spPr>
          <a:xfrm>
            <a:off x="262075" y="6336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Navegador</a:t>
            </a:r>
            <a:endParaRPr b="1" sz="1200">
              <a:latin typeface="Comfortaa"/>
              <a:ea typeface="Comfortaa"/>
              <a:cs typeface="Comfortaa"/>
              <a:sym typeface="Comfortaa"/>
            </a:endParaRPr>
          </a:p>
        </p:txBody>
      </p:sp>
      <p:sp>
        <p:nvSpPr>
          <p:cNvPr id="301" name="Google Shape;301;p28"/>
          <p:cNvSpPr/>
          <p:nvPr/>
        </p:nvSpPr>
        <p:spPr>
          <a:xfrm>
            <a:off x="406350" y="1015875"/>
            <a:ext cx="1272600" cy="278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HTML</a:t>
            </a:r>
            <a:endParaRPr>
              <a:solidFill>
                <a:schemeClr val="lt1"/>
              </a:solidFill>
            </a:endParaRPr>
          </a:p>
        </p:txBody>
      </p:sp>
      <p:pic>
        <p:nvPicPr>
          <p:cNvPr id="302" name="Google Shape;302;p28"/>
          <p:cNvPicPr preferRelativeResize="0"/>
          <p:nvPr/>
        </p:nvPicPr>
        <p:blipFill>
          <a:blip r:embed="rId3">
            <a:alphaModFix/>
          </a:blip>
          <a:stretch>
            <a:fillRect/>
          </a:stretch>
        </p:blipFill>
        <p:spPr>
          <a:xfrm>
            <a:off x="506713" y="1382125"/>
            <a:ext cx="1071875" cy="1071875"/>
          </a:xfrm>
          <a:prstGeom prst="rect">
            <a:avLst/>
          </a:prstGeom>
          <a:noFill/>
          <a:ln>
            <a:noFill/>
          </a:ln>
        </p:spPr>
      </p:pic>
      <p:sp>
        <p:nvSpPr>
          <p:cNvPr id="303" name="Google Shape;303;p28"/>
          <p:cNvSpPr/>
          <p:nvPr/>
        </p:nvSpPr>
        <p:spPr>
          <a:xfrm>
            <a:off x="2115975" y="81600"/>
            <a:ext cx="4940400" cy="49803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txBox="1"/>
          <p:nvPr/>
        </p:nvSpPr>
        <p:spPr>
          <a:xfrm>
            <a:off x="3142575" y="81600"/>
            <a:ext cx="288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omfortaa"/>
                <a:ea typeface="Comfortaa"/>
                <a:cs typeface="Comfortaa"/>
                <a:sym typeface="Comfortaa"/>
              </a:rPr>
              <a:t>Servidor de aplicaciones</a:t>
            </a:r>
            <a:endParaRPr b="1" sz="1600">
              <a:latin typeface="Comfortaa"/>
              <a:ea typeface="Comfortaa"/>
              <a:cs typeface="Comfortaa"/>
              <a:sym typeface="Comfortaa"/>
            </a:endParaRPr>
          </a:p>
        </p:txBody>
      </p:sp>
      <p:sp>
        <p:nvSpPr>
          <p:cNvPr id="305" name="Google Shape;305;p28"/>
          <p:cNvSpPr/>
          <p:nvPr/>
        </p:nvSpPr>
        <p:spPr>
          <a:xfrm>
            <a:off x="22002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 name="Google Shape;306;p28"/>
          <p:cNvSpPr/>
          <p:nvPr/>
        </p:nvSpPr>
        <p:spPr>
          <a:xfrm>
            <a:off x="5455000" y="451800"/>
            <a:ext cx="1488900" cy="2777700"/>
          </a:xfrm>
          <a:prstGeom prst="rect">
            <a:avLst/>
          </a:prstGeom>
          <a:solidFill>
            <a:schemeClr val="lt1"/>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txBox="1"/>
          <p:nvPr/>
        </p:nvSpPr>
        <p:spPr>
          <a:xfrm>
            <a:off x="2112338"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Presentación</a:t>
            </a:r>
            <a:endParaRPr b="1" sz="1200">
              <a:latin typeface="Comfortaa"/>
              <a:ea typeface="Comfortaa"/>
              <a:cs typeface="Comfortaa"/>
              <a:sym typeface="Comfortaa"/>
            </a:endParaRPr>
          </a:p>
        </p:txBody>
      </p:sp>
      <p:sp>
        <p:nvSpPr>
          <p:cNvPr id="308" name="Google Shape;308;p28"/>
          <p:cNvSpPr txBox="1"/>
          <p:nvPr/>
        </p:nvSpPr>
        <p:spPr>
          <a:xfrm>
            <a:off x="5466625" y="451800"/>
            <a:ext cx="156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Capa acceso a Datos</a:t>
            </a:r>
            <a:endParaRPr b="1" sz="1200">
              <a:latin typeface="Comfortaa"/>
              <a:ea typeface="Comfortaa"/>
              <a:cs typeface="Comfortaa"/>
              <a:sym typeface="Comfortaa"/>
            </a:endParaRPr>
          </a:p>
        </p:txBody>
      </p:sp>
      <p:sp>
        <p:nvSpPr>
          <p:cNvPr id="309" name="Google Shape;309;p28"/>
          <p:cNvSpPr/>
          <p:nvPr/>
        </p:nvSpPr>
        <p:spPr>
          <a:xfrm>
            <a:off x="2308350" y="10029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JSP</a:t>
            </a:r>
            <a:endParaRPr>
              <a:solidFill>
                <a:schemeClr val="lt1"/>
              </a:solidFill>
            </a:endParaRPr>
          </a:p>
        </p:txBody>
      </p:sp>
      <p:sp>
        <p:nvSpPr>
          <p:cNvPr id="310" name="Google Shape;310;p28"/>
          <p:cNvSpPr/>
          <p:nvPr/>
        </p:nvSpPr>
        <p:spPr>
          <a:xfrm>
            <a:off x="2308350" y="18031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SERVLETS</a:t>
            </a:r>
            <a:endParaRPr>
              <a:solidFill>
                <a:schemeClr val="lt1"/>
              </a:solidFill>
            </a:endParaRPr>
          </a:p>
        </p:txBody>
      </p:sp>
      <p:sp>
        <p:nvSpPr>
          <p:cNvPr id="311" name="Google Shape;311;p28"/>
          <p:cNvSpPr/>
          <p:nvPr/>
        </p:nvSpPr>
        <p:spPr>
          <a:xfrm>
            <a:off x="5556838" y="2078200"/>
            <a:ext cx="1272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HIBERNATE</a:t>
            </a:r>
            <a:endParaRPr>
              <a:solidFill>
                <a:schemeClr val="lt1"/>
              </a:solidFill>
            </a:endParaRPr>
          </a:p>
        </p:txBody>
      </p:sp>
      <p:sp>
        <p:nvSpPr>
          <p:cNvPr id="312" name="Google Shape;312;p28"/>
          <p:cNvSpPr txBox="1"/>
          <p:nvPr/>
        </p:nvSpPr>
        <p:spPr>
          <a:xfrm>
            <a:off x="2184500" y="286980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FF0000"/>
                </a:solidFill>
                <a:latin typeface="Comfortaa"/>
                <a:ea typeface="Comfortaa"/>
                <a:cs typeface="Comfortaa"/>
                <a:sym typeface="Comfortaa"/>
              </a:rPr>
              <a:t>Contenedor Web</a:t>
            </a:r>
            <a:endParaRPr b="1" sz="1200">
              <a:solidFill>
                <a:srgbClr val="FF0000"/>
              </a:solidFill>
              <a:latin typeface="Comfortaa"/>
              <a:ea typeface="Comfortaa"/>
              <a:cs typeface="Comfortaa"/>
              <a:sym typeface="Comfortaa"/>
            </a:endParaRPr>
          </a:p>
        </p:txBody>
      </p:sp>
      <p:sp>
        <p:nvSpPr>
          <p:cNvPr id="313" name="Google Shape;313;p28"/>
          <p:cNvSpPr/>
          <p:nvPr/>
        </p:nvSpPr>
        <p:spPr>
          <a:xfrm>
            <a:off x="2206425" y="3345650"/>
            <a:ext cx="4759500" cy="1610700"/>
          </a:xfrm>
          <a:prstGeom prst="rect">
            <a:avLst/>
          </a:prstGeom>
          <a:solidFill>
            <a:schemeClr val="lt1"/>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nvSpPr>
        <p:spPr>
          <a:xfrm>
            <a:off x="3647850" y="3345650"/>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Comfortaa"/>
                <a:ea typeface="Comfortaa"/>
                <a:cs typeface="Comfortaa"/>
                <a:sym typeface="Comfortaa"/>
              </a:rPr>
              <a:t>Otros Servicios</a:t>
            </a:r>
            <a:endParaRPr b="1" sz="1200">
              <a:latin typeface="Comfortaa"/>
              <a:ea typeface="Comfortaa"/>
              <a:cs typeface="Comfortaa"/>
              <a:sym typeface="Comfortaa"/>
            </a:endParaRPr>
          </a:p>
        </p:txBody>
      </p:sp>
      <p:sp>
        <p:nvSpPr>
          <p:cNvPr id="315" name="Google Shape;315;p28"/>
          <p:cNvSpPr txBox="1"/>
          <p:nvPr/>
        </p:nvSpPr>
        <p:spPr>
          <a:xfrm>
            <a:off x="7177925" y="81600"/>
            <a:ext cx="190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Comfortaa"/>
                <a:ea typeface="Comfortaa"/>
                <a:cs typeface="Comfortaa"/>
                <a:sym typeface="Comfortaa"/>
              </a:rPr>
              <a:t>Sistema Empresarial</a:t>
            </a:r>
            <a:endParaRPr b="1" sz="1600">
              <a:latin typeface="Comfortaa"/>
              <a:ea typeface="Comfortaa"/>
              <a:cs typeface="Comfortaa"/>
              <a:sym typeface="Comfortaa"/>
            </a:endParaRPr>
          </a:p>
        </p:txBody>
      </p:sp>
      <p:sp>
        <p:nvSpPr>
          <p:cNvPr id="316" name="Google Shape;316;p28"/>
          <p:cNvSpPr/>
          <p:nvPr/>
        </p:nvSpPr>
        <p:spPr>
          <a:xfrm>
            <a:off x="7493375" y="2905150"/>
            <a:ext cx="1272600" cy="7524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BASE DE DATOS</a:t>
            </a:r>
            <a:endParaRPr>
              <a:solidFill>
                <a:schemeClr val="lt1"/>
              </a:solidFill>
            </a:endParaRPr>
          </a:p>
        </p:txBody>
      </p:sp>
      <p:cxnSp>
        <p:nvCxnSpPr>
          <p:cNvPr id="317" name="Google Shape;317;p28"/>
          <p:cNvCxnSpPr>
            <a:endCxn id="311" idx="1"/>
          </p:cNvCxnSpPr>
          <p:nvPr/>
        </p:nvCxnSpPr>
        <p:spPr>
          <a:xfrm>
            <a:off x="3581038" y="1942150"/>
            <a:ext cx="1975800" cy="2751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28"/>
          <p:cNvCxnSpPr>
            <a:stCxn id="311" idx="3"/>
            <a:endCxn id="316" idx="0"/>
          </p:cNvCxnSpPr>
          <p:nvPr/>
        </p:nvCxnSpPr>
        <p:spPr>
          <a:xfrm>
            <a:off x="6829438" y="2217250"/>
            <a:ext cx="1300200" cy="68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27"/>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organización</a:t>
            </a:r>
            <a:endParaRPr b="1" sz="1900">
              <a:latin typeface="Lato"/>
              <a:ea typeface="Lato"/>
              <a:cs typeface="Lato"/>
              <a:sym typeface="Lato"/>
            </a:endParaRPr>
          </a:p>
        </p:txBody>
      </p:sp>
      <p:sp>
        <p:nvSpPr>
          <p:cNvPr id="1306" name="Google Shape;1306;p127"/>
          <p:cNvSpPr/>
          <p:nvPr/>
        </p:nvSpPr>
        <p:spPr>
          <a:xfrm>
            <a:off x="1995850" y="14147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27"/>
          <p:cNvSpPr txBox="1"/>
          <p:nvPr/>
        </p:nvSpPr>
        <p:spPr>
          <a:xfrm>
            <a:off x="2777850" y="14752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08" name="Google Shape;1308;p127"/>
          <p:cNvSpPr/>
          <p:nvPr/>
        </p:nvSpPr>
        <p:spPr>
          <a:xfrm>
            <a:off x="2261900" y="21443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09" name="Google Shape;1309;p127"/>
          <p:cNvSpPr/>
          <p:nvPr/>
        </p:nvSpPr>
        <p:spPr>
          <a:xfrm>
            <a:off x="2261900" y="26039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10" name="Google Shape;1310;p127"/>
          <p:cNvSpPr/>
          <p:nvPr/>
        </p:nvSpPr>
        <p:spPr>
          <a:xfrm>
            <a:off x="2261800" y="30634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11" name="Google Shape;1311;p127"/>
          <p:cNvSpPr/>
          <p:nvPr/>
        </p:nvSpPr>
        <p:spPr>
          <a:xfrm>
            <a:off x="2261900" y="35229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12" name="Google Shape;1312;p127"/>
          <p:cNvSpPr/>
          <p:nvPr/>
        </p:nvSpPr>
        <p:spPr>
          <a:xfrm>
            <a:off x="2261800" y="3982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13" name="Google Shape;1313;p127"/>
          <p:cNvSpPr/>
          <p:nvPr/>
        </p:nvSpPr>
        <p:spPr>
          <a:xfrm>
            <a:off x="6107900" y="1370550"/>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generales</a:t>
            </a:r>
            <a:endParaRPr b="1" sz="1900">
              <a:solidFill>
                <a:schemeClr val="lt1"/>
              </a:solidFill>
            </a:endParaRPr>
          </a:p>
        </p:txBody>
      </p:sp>
      <p:sp>
        <p:nvSpPr>
          <p:cNvPr id="1314" name="Google Shape;1314;p127"/>
          <p:cNvSpPr/>
          <p:nvPr/>
        </p:nvSpPr>
        <p:spPr>
          <a:xfrm>
            <a:off x="6107900" y="2294475"/>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sentencias de control</a:t>
            </a:r>
            <a:endParaRPr b="1" sz="1900">
              <a:solidFill>
                <a:schemeClr val="lt1"/>
              </a:solidFill>
            </a:endParaRPr>
          </a:p>
        </p:txBody>
      </p:sp>
      <p:sp>
        <p:nvSpPr>
          <p:cNvPr id="1315" name="Google Shape;1315;p127"/>
          <p:cNvSpPr/>
          <p:nvPr/>
        </p:nvSpPr>
        <p:spPr>
          <a:xfrm>
            <a:off x="6107900" y="3218400"/>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iteradores</a:t>
            </a:r>
            <a:endParaRPr b="1" sz="1900">
              <a:solidFill>
                <a:schemeClr val="lt1"/>
              </a:solidFill>
            </a:endParaRPr>
          </a:p>
        </p:txBody>
      </p:sp>
      <p:cxnSp>
        <p:nvCxnSpPr>
          <p:cNvPr id="1316" name="Google Shape;1316;p127"/>
          <p:cNvCxnSpPr>
            <a:stCxn id="1308" idx="3"/>
            <a:endCxn id="1313" idx="1"/>
          </p:cNvCxnSpPr>
          <p:nvPr/>
        </p:nvCxnSpPr>
        <p:spPr>
          <a:xfrm flipH="1" rot="10800000">
            <a:off x="4172600" y="1693925"/>
            <a:ext cx="1935300" cy="656100"/>
          </a:xfrm>
          <a:prstGeom prst="straightConnector1">
            <a:avLst/>
          </a:prstGeom>
          <a:noFill/>
          <a:ln cap="flat" cmpd="sng" w="9525">
            <a:solidFill>
              <a:schemeClr val="dk2"/>
            </a:solidFill>
            <a:prstDash val="solid"/>
            <a:round/>
            <a:headEnd len="med" w="med" type="none"/>
            <a:tailEnd len="med" w="med" type="triangle"/>
          </a:ln>
        </p:spPr>
      </p:cxnSp>
      <p:cxnSp>
        <p:nvCxnSpPr>
          <p:cNvPr id="1317" name="Google Shape;1317;p127"/>
          <p:cNvCxnSpPr>
            <a:stCxn id="1308" idx="3"/>
            <a:endCxn id="1314" idx="1"/>
          </p:cNvCxnSpPr>
          <p:nvPr/>
        </p:nvCxnSpPr>
        <p:spPr>
          <a:xfrm>
            <a:off x="4172600" y="2350025"/>
            <a:ext cx="1935300" cy="267900"/>
          </a:xfrm>
          <a:prstGeom prst="straightConnector1">
            <a:avLst/>
          </a:prstGeom>
          <a:noFill/>
          <a:ln cap="flat" cmpd="sng" w="9525">
            <a:solidFill>
              <a:schemeClr val="dk2"/>
            </a:solidFill>
            <a:prstDash val="solid"/>
            <a:round/>
            <a:headEnd len="med" w="med" type="none"/>
            <a:tailEnd len="med" w="med" type="triangle"/>
          </a:ln>
        </p:spPr>
      </p:cxnSp>
      <p:cxnSp>
        <p:nvCxnSpPr>
          <p:cNvPr id="1318" name="Google Shape;1318;p127"/>
          <p:cNvCxnSpPr>
            <a:stCxn id="1308" idx="3"/>
            <a:endCxn id="1315" idx="1"/>
          </p:cNvCxnSpPr>
          <p:nvPr/>
        </p:nvCxnSpPr>
        <p:spPr>
          <a:xfrm>
            <a:off x="4172600" y="2350025"/>
            <a:ext cx="1935300" cy="119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2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estructura</a:t>
            </a:r>
            <a:endParaRPr b="1" sz="1900">
              <a:latin typeface="Lato"/>
              <a:ea typeface="Lato"/>
              <a:cs typeface="Lato"/>
              <a:sym typeface="Lato"/>
            </a:endParaRPr>
          </a:p>
        </p:txBody>
      </p:sp>
      <p:sp>
        <p:nvSpPr>
          <p:cNvPr id="1324" name="Google Shape;1324;p128"/>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28"/>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26" name="Google Shape;1326;p128"/>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27" name="Google Shape;1327;p128"/>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28" name="Google Shape;1328;p128"/>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29" name="Google Shape;1329;p128"/>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30" name="Google Shape;1330;p128"/>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31" name="Google Shape;1331;p128"/>
          <p:cNvSpPr/>
          <p:nvPr/>
        </p:nvSpPr>
        <p:spPr>
          <a:xfrm>
            <a:off x="1499525" y="2366100"/>
            <a:ext cx="29103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value=”hola”/&gt;</a:t>
            </a:r>
            <a:endParaRPr b="1" sz="2000"/>
          </a:p>
        </p:txBody>
      </p:sp>
      <p:sp>
        <p:nvSpPr>
          <p:cNvPr id="1332" name="Google Shape;1332;p128"/>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33" name="Google Shape;1333;p128"/>
          <p:cNvCxnSpPr>
            <a:stCxn id="1332"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34" name="Google Shape;1334;p128"/>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35" name="Google Shape;1335;p128"/>
          <p:cNvCxnSpPr>
            <a:stCxn id="1334"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36" name="Google Shape;1336;p128"/>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37" name="Google Shape;1337;p128"/>
          <p:cNvCxnSpPr>
            <a:stCxn id="1336"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38" name="Google Shape;1338;p128"/>
          <p:cNvSpPr txBox="1"/>
          <p:nvPr/>
        </p:nvSpPr>
        <p:spPr>
          <a:xfrm>
            <a:off x="33737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39" name="Google Shape;1339;p128"/>
          <p:cNvCxnSpPr>
            <a:stCxn id="1338" idx="0"/>
          </p:cNvCxnSpPr>
          <p:nvPr/>
        </p:nvCxnSpPr>
        <p:spPr>
          <a:xfrm rot="10800000">
            <a:off x="3680975" y="2716275"/>
            <a:ext cx="237300" cy="86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29"/>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345" name="Google Shape;1345;p129"/>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29"/>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47" name="Google Shape;1347;p129"/>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48" name="Google Shape;1348;p129"/>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49" name="Google Shape;1349;p129"/>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50" name="Google Shape;1350;p129"/>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51" name="Google Shape;1351;p129"/>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52" name="Google Shape;1352;p129"/>
          <p:cNvSpPr/>
          <p:nvPr/>
        </p:nvSpPr>
        <p:spPr>
          <a:xfrm>
            <a:off x="1499525" y="2366100"/>
            <a:ext cx="38778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value=”${mensaje}”/&gt;</a:t>
            </a:r>
            <a:endParaRPr b="1" sz="2000"/>
          </a:p>
        </p:txBody>
      </p:sp>
      <p:sp>
        <p:nvSpPr>
          <p:cNvPr id="1353" name="Google Shape;1353;p129"/>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54" name="Google Shape;1354;p129"/>
          <p:cNvCxnSpPr>
            <a:stCxn id="1353"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55" name="Google Shape;1355;p129"/>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56" name="Google Shape;1356;p129"/>
          <p:cNvCxnSpPr>
            <a:stCxn id="1355"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57" name="Google Shape;1357;p129"/>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58" name="Google Shape;1358;p129"/>
          <p:cNvCxnSpPr>
            <a:stCxn id="1357"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59" name="Google Shape;1359;p129"/>
          <p:cNvSpPr txBox="1"/>
          <p:nvPr/>
        </p:nvSpPr>
        <p:spPr>
          <a:xfrm>
            <a:off x="36476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expresión</a:t>
            </a:r>
            <a:endParaRPr>
              <a:latin typeface="Lato"/>
              <a:ea typeface="Lato"/>
              <a:cs typeface="Lato"/>
              <a:sym typeface="Lato"/>
            </a:endParaRPr>
          </a:p>
        </p:txBody>
      </p:sp>
      <p:cxnSp>
        <p:nvCxnSpPr>
          <p:cNvPr id="1360" name="Google Shape;1360;p129"/>
          <p:cNvCxnSpPr>
            <a:stCxn id="1359" idx="0"/>
          </p:cNvCxnSpPr>
          <p:nvPr/>
        </p:nvCxnSpPr>
        <p:spPr>
          <a:xfrm rot="10800000">
            <a:off x="4184075" y="2692575"/>
            <a:ext cx="8100" cy="88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366" name="Google Shape;1366;p130"/>
          <p:cNvSpPr/>
          <p:nvPr/>
        </p:nvSpPr>
        <p:spPr>
          <a:xfrm>
            <a:off x="5780375" y="141480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0"/>
          <p:cNvSpPr txBox="1"/>
          <p:nvPr/>
        </p:nvSpPr>
        <p:spPr>
          <a:xfrm>
            <a:off x="6562375" y="1475300"/>
            <a:ext cx="151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JSTL</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368" name="Google Shape;1368;p130"/>
          <p:cNvSpPr/>
          <p:nvPr/>
        </p:nvSpPr>
        <p:spPr>
          <a:xfrm>
            <a:off x="6046425" y="21444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core</a:t>
            </a:r>
            <a:endParaRPr b="1">
              <a:solidFill>
                <a:srgbClr val="FFFF00"/>
              </a:solidFill>
            </a:endParaRPr>
          </a:p>
        </p:txBody>
      </p:sp>
      <p:sp>
        <p:nvSpPr>
          <p:cNvPr id="1369" name="Google Shape;1369;p130"/>
          <p:cNvSpPr/>
          <p:nvPr/>
        </p:nvSpPr>
        <p:spPr>
          <a:xfrm>
            <a:off x="6046425" y="260400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xml</a:t>
            </a:r>
            <a:endParaRPr b="1">
              <a:solidFill>
                <a:schemeClr val="lt1"/>
              </a:solidFill>
            </a:endParaRPr>
          </a:p>
        </p:txBody>
      </p:sp>
      <p:sp>
        <p:nvSpPr>
          <p:cNvPr id="1370" name="Google Shape;1370;p130"/>
          <p:cNvSpPr/>
          <p:nvPr/>
        </p:nvSpPr>
        <p:spPr>
          <a:xfrm>
            <a:off x="6046325" y="306352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data base</a:t>
            </a:r>
            <a:endParaRPr b="1">
              <a:solidFill>
                <a:schemeClr val="lt1"/>
              </a:solidFill>
            </a:endParaRPr>
          </a:p>
        </p:txBody>
      </p:sp>
      <p:sp>
        <p:nvSpPr>
          <p:cNvPr id="1371" name="Google Shape;1371;p130"/>
          <p:cNvSpPr/>
          <p:nvPr/>
        </p:nvSpPr>
        <p:spPr>
          <a:xfrm>
            <a:off x="6046425" y="3523050"/>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functions</a:t>
            </a:r>
            <a:endParaRPr b="1">
              <a:solidFill>
                <a:schemeClr val="lt1"/>
              </a:solidFill>
            </a:endParaRPr>
          </a:p>
        </p:txBody>
      </p:sp>
      <p:sp>
        <p:nvSpPr>
          <p:cNvPr id="1372" name="Google Shape;1372;p130"/>
          <p:cNvSpPr/>
          <p:nvPr/>
        </p:nvSpPr>
        <p:spPr>
          <a:xfrm>
            <a:off x="6046325" y="3982575"/>
            <a:ext cx="1910700" cy="4113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a:solidFill>
                  <a:schemeClr val="lt1"/>
                </a:solidFill>
              </a:rPr>
              <a:t>i18n</a:t>
            </a:r>
            <a:endParaRPr b="1">
              <a:solidFill>
                <a:schemeClr val="lt1"/>
              </a:solidFill>
            </a:endParaRPr>
          </a:p>
        </p:txBody>
      </p:sp>
      <p:sp>
        <p:nvSpPr>
          <p:cNvPr id="1373" name="Google Shape;1373;p130"/>
          <p:cNvSpPr/>
          <p:nvPr/>
        </p:nvSpPr>
        <p:spPr>
          <a:xfrm>
            <a:off x="1499525" y="2366100"/>
            <a:ext cx="3877800" cy="4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t>&lt;c:out value=”${mensaje}”/&gt;</a:t>
            </a:r>
            <a:endParaRPr b="1" sz="2000"/>
          </a:p>
        </p:txBody>
      </p:sp>
      <p:sp>
        <p:nvSpPr>
          <p:cNvPr id="1374" name="Google Shape;1374;p130"/>
          <p:cNvSpPr txBox="1"/>
          <p:nvPr/>
        </p:nvSpPr>
        <p:spPr>
          <a:xfrm>
            <a:off x="1088350" y="1572075"/>
            <a:ext cx="10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namespace</a:t>
            </a:r>
            <a:endParaRPr>
              <a:latin typeface="Lato"/>
              <a:ea typeface="Lato"/>
              <a:cs typeface="Lato"/>
              <a:sym typeface="Lato"/>
            </a:endParaRPr>
          </a:p>
        </p:txBody>
      </p:sp>
      <p:cxnSp>
        <p:nvCxnSpPr>
          <p:cNvPr id="1375" name="Google Shape;1375;p130"/>
          <p:cNvCxnSpPr>
            <a:stCxn id="1374" idx="2"/>
          </p:cNvCxnSpPr>
          <p:nvPr/>
        </p:nvCxnSpPr>
        <p:spPr>
          <a:xfrm>
            <a:off x="1616350" y="1972275"/>
            <a:ext cx="173400" cy="526800"/>
          </a:xfrm>
          <a:prstGeom prst="straightConnector1">
            <a:avLst/>
          </a:prstGeom>
          <a:noFill/>
          <a:ln cap="flat" cmpd="sng" w="9525">
            <a:solidFill>
              <a:schemeClr val="dk2"/>
            </a:solidFill>
            <a:prstDash val="solid"/>
            <a:round/>
            <a:headEnd len="med" w="med" type="none"/>
            <a:tailEnd len="med" w="med" type="triangle"/>
          </a:ln>
        </p:spPr>
      </p:cxnSp>
      <p:sp>
        <p:nvSpPr>
          <p:cNvPr id="1376" name="Google Shape;1376;p130"/>
          <p:cNvSpPr txBox="1"/>
          <p:nvPr/>
        </p:nvSpPr>
        <p:spPr>
          <a:xfrm>
            <a:off x="1499525" y="3582375"/>
            <a:ext cx="8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etiqueta</a:t>
            </a:r>
            <a:endParaRPr>
              <a:latin typeface="Lato"/>
              <a:ea typeface="Lato"/>
              <a:cs typeface="Lato"/>
              <a:sym typeface="Lato"/>
            </a:endParaRPr>
          </a:p>
        </p:txBody>
      </p:sp>
      <p:cxnSp>
        <p:nvCxnSpPr>
          <p:cNvPr id="1377" name="Google Shape;1377;p130"/>
          <p:cNvCxnSpPr>
            <a:stCxn id="1376" idx="0"/>
          </p:cNvCxnSpPr>
          <p:nvPr/>
        </p:nvCxnSpPr>
        <p:spPr>
          <a:xfrm flipH="1" rot="10800000">
            <a:off x="1918775" y="2652375"/>
            <a:ext cx="209700" cy="930000"/>
          </a:xfrm>
          <a:prstGeom prst="straightConnector1">
            <a:avLst/>
          </a:prstGeom>
          <a:noFill/>
          <a:ln cap="flat" cmpd="sng" w="9525">
            <a:solidFill>
              <a:schemeClr val="dk2"/>
            </a:solidFill>
            <a:prstDash val="solid"/>
            <a:round/>
            <a:headEnd len="med" w="med" type="none"/>
            <a:tailEnd len="med" w="med" type="triangle"/>
          </a:ln>
        </p:spPr>
      </p:cxnSp>
      <p:sp>
        <p:nvSpPr>
          <p:cNvPr id="1378" name="Google Shape;1378;p130"/>
          <p:cNvSpPr txBox="1"/>
          <p:nvPr/>
        </p:nvSpPr>
        <p:spPr>
          <a:xfrm>
            <a:off x="2385550" y="15882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propiedad</a:t>
            </a:r>
            <a:endParaRPr>
              <a:latin typeface="Lato"/>
              <a:ea typeface="Lato"/>
              <a:cs typeface="Lato"/>
              <a:sym typeface="Lato"/>
            </a:endParaRPr>
          </a:p>
        </p:txBody>
      </p:sp>
      <p:cxnSp>
        <p:nvCxnSpPr>
          <p:cNvPr id="1379" name="Google Shape;1379;p130"/>
          <p:cNvCxnSpPr>
            <a:stCxn id="1378" idx="2"/>
          </p:cNvCxnSpPr>
          <p:nvPr/>
        </p:nvCxnSpPr>
        <p:spPr>
          <a:xfrm flipH="1">
            <a:off x="2837650" y="1988475"/>
            <a:ext cx="92400" cy="502800"/>
          </a:xfrm>
          <a:prstGeom prst="straightConnector1">
            <a:avLst/>
          </a:prstGeom>
          <a:noFill/>
          <a:ln cap="flat" cmpd="sng" w="9525">
            <a:solidFill>
              <a:schemeClr val="dk2"/>
            </a:solidFill>
            <a:prstDash val="solid"/>
            <a:round/>
            <a:headEnd len="med" w="med" type="none"/>
            <a:tailEnd len="med" w="med" type="triangle"/>
          </a:ln>
        </p:spPr>
      </p:cxnSp>
      <p:sp>
        <p:nvSpPr>
          <p:cNvPr id="1380" name="Google Shape;1380;p130"/>
          <p:cNvSpPr txBox="1"/>
          <p:nvPr/>
        </p:nvSpPr>
        <p:spPr>
          <a:xfrm>
            <a:off x="3647675" y="35823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expresión</a:t>
            </a:r>
            <a:endParaRPr>
              <a:latin typeface="Lato"/>
              <a:ea typeface="Lato"/>
              <a:cs typeface="Lato"/>
              <a:sym typeface="Lato"/>
            </a:endParaRPr>
          </a:p>
        </p:txBody>
      </p:sp>
      <p:cxnSp>
        <p:nvCxnSpPr>
          <p:cNvPr id="1381" name="Google Shape;1381;p130"/>
          <p:cNvCxnSpPr>
            <a:stCxn id="1380" idx="0"/>
          </p:cNvCxnSpPr>
          <p:nvPr/>
        </p:nvCxnSpPr>
        <p:spPr>
          <a:xfrm rot="10800000">
            <a:off x="4184075" y="2692575"/>
            <a:ext cx="8100" cy="889800"/>
          </a:xfrm>
          <a:prstGeom prst="straightConnector1">
            <a:avLst/>
          </a:prstGeom>
          <a:noFill/>
          <a:ln cap="flat" cmpd="sng" w="9525">
            <a:solidFill>
              <a:schemeClr val="dk2"/>
            </a:solidFill>
            <a:prstDash val="solid"/>
            <a:round/>
            <a:headEnd len="med" w="med" type="none"/>
            <a:tailEnd len="med" w="med" type="triangle"/>
          </a:ln>
        </p:spPr>
      </p:cxnSp>
      <p:sp>
        <p:nvSpPr>
          <p:cNvPr id="1382" name="Google Shape;1382;p130"/>
          <p:cNvSpPr/>
          <p:nvPr/>
        </p:nvSpPr>
        <p:spPr>
          <a:xfrm>
            <a:off x="3415375" y="3582375"/>
            <a:ext cx="1553700" cy="646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rPr>
              <a:t>expression </a:t>
            </a:r>
            <a:r>
              <a:rPr b="1" lang="es" sz="1900">
                <a:solidFill>
                  <a:schemeClr val="lt1"/>
                </a:solidFill>
              </a:rPr>
              <a:t>language</a:t>
            </a:r>
            <a:endParaRPr b="1" sz="19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1"/>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JSTL Instalación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pic>
        <p:nvPicPr>
          <p:cNvPr id="1392" name="Google Shape;1392;p13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393" name="Google Shape;1393;p132"/>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configurar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33"/>
          <p:cNvPicPr preferRelativeResize="0"/>
          <p:nvPr/>
        </p:nvPicPr>
        <p:blipFill>
          <a:blip r:embed="rId3">
            <a:alphaModFix/>
          </a:blip>
          <a:stretch>
            <a:fillRect/>
          </a:stretch>
        </p:blipFill>
        <p:spPr>
          <a:xfrm>
            <a:off x="2852738" y="1676400"/>
            <a:ext cx="3438525" cy="1790700"/>
          </a:xfrm>
          <a:prstGeom prst="rect">
            <a:avLst/>
          </a:prstGeom>
          <a:noFill/>
          <a:ln>
            <a:noFill/>
          </a:ln>
        </p:spPr>
      </p:pic>
      <p:sp>
        <p:nvSpPr>
          <p:cNvPr id="1399" name="Google Shape;1399;p133"/>
          <p:cNvSpPr/>
          <p:nvPr/>
        </p:nvSpPr>
        <p:spPr>
          <a:xfrm>
            <a:off x="1099125" y="501550"/>
            <a:ext cx="28920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Crea un </a:t>
            </a:r>
            <a:r>
              <a:rPr b="1" lang="es">
                <a:solidFill>
                  <a:schemeClr val="lt1"/>
                </a:solidFill>
              </a:rPr>
              <a:t>dynamic</a:t>
            </a:r>
            <a:r>
              <a:rPr b="1" lang="es">
                <a:solidFill>
                  <a:schemeClr val="lt1"/>
                </a:solidFill>
              </a:rPr>
              <a:t> web </a:t>
            </a:r>
            <a:r>
              <a:rPr b="1" lang="es">
                <a:solidFill>
                  <a:schemeClr val="lt1"/>
                </a:solidFill>
              </a:rPr>
              <a:t>project</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34"/>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Ir a </a:t>
            </a:r>
            <a:r>
              <a:rPr b="1" lang="es" u="sng">
                <a:solidFill>
                  <a:schemeClr val="lt1"/>
                </a:solidFill>
                <a:hlinkClick r:id="rId3">
                  <a:extLst>
                    <a:ext uri="{A12FA001-AC4F-418D-AE19-62706E023703}">
                      <ahyp:hlinkClr val="tx"/>
                    </a:ext>
                  </a:extLst>
                </a:hlinkClick>
              </a:rPr>
              <a:t>http://www.java2s.com/Code/Jar/j/jstl.htm</a:t>
            </a:r>
            <a:r>
              <a:rPr b="1" lang="es">
                <a:solidFill>
                  <a:schemeClr val="lt1"/>
                </a:solidFill>
              </a:rPr>
              <a:t> y descargar:</a:t>
            </a:r>
            <a:endParaRPr b="1">
              <a:solidFill>
                <a:schemeClr val="lt1"/>
              </a:solidFill>
            </a:endParaRPr>
          </a:p>
        </p:txBody>
      </p:sp>
      <p:pic>
        <p:nvPicPr>
          <p:cNvPr id="1405" name="Google Shape;1405;p134"/>
          <p:cNvPicPr preferRelativeResize="0"/>
          <p:nvPr/>
        </p:nvPicPr>
        <p:blipFill>
          <a:blip r:embed="rId4">
            <a:alphaModFix/>
          </a:blip>
          <a:stretch>
            <a:fillRect/>
          </a:stretch>
        </p:blipFill>
        <p:spPr>
          <a:xfrm>
            <a:off x="769800" y="1806350"/>
            <a:ext cx="7296150" cy="1790700"/>
          </a:xfrm>
          <a:prstGeom prst="rect">
            <a:avLst/>
          </a:prstGeom>
          <a:noFill/>
          <a:ln>
            <a:noFill/>
          </a:ln>
        </p:spPr>
      </p:pic>
      <p:sp>
        <p:nvSpPr>
          <p:cNvPr id="1406" name="Google Shape;1406;p134"/>
          <p:cNvSpPr/>
          <p:nvPr/>
        </p:nvSpPr>
        <p:spPr>
          <a:xfrm>
            <a:off x="1099125" y="4196775"/>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Guarda los jar en una carpeta de tu maquina.</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1000"/>
                                        <p:tgtEl>
                                          <p:spTgt spid="1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5"/>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Copia los 3 jar descargados a tu carpeta lib</a:t>
            </a:r>
            <a:endParaRPr b="1">
              <a:solidFill>
                <a:schemeClr val="lt1"/>
              </a:solidFill>
            </a:endParaRPr>
          </a:p>
        </p:txBody>
      </p:sp>
      <p:pic>
        <p:nvPicPr>
          <p:cNvPr id="1412" name="Google Shape;1412;p135"/>
          <p:cNvPicPr preferRelativeResize="0"/>
          <p:nvPr/>
        </p:nvPicPr>
        <p:blipFill>
          <a:blip r:embed="rId3">
            <a:alphaModFix/>
          </a:blip>
          <a:stretch>
            <a:fillRect/>
          </a:stretch>
        </p:blipFill>
        <p:spPr>
          <a:xfrm>
            <a:off x="152400" y="1245875"/>
            <a:ext cx="8839200" cy="2651760"/>
          </a:xfrm>
          <a:prstGeom prst="rect">
            <a:avLst/>
          </a:prstGeom>
          <a:noFill/>
          <a:ln>
            <a:noFill/>
          </a:ln>
        </p:spPr>
      </p:pic>
      <p:cxnSp>
        <p:nvCxnSpPr>
          <p:cNvPr id="1413" name="Google Shape;1413;p135"/>
          <p:cNvCxnSpPr/>
          <p:nvPr/>
        </p:nvCxnSpPr>
        <p:spPr>
          <a:xfrm flipH="1" rot="10800000">
            <a:off x="1248525" y="3190725"/>
            <a:ext cx="3222600" cy="245400"/>
          </a:xfrm>
          <a:prstGeom prst="straightConnector1">
            <a:avLst/>
          </a:prstGeom>
          <a:noFill/>
          <a:ln cap="flat" cmpd="sng" w="9525">
            <a:solidFill>
              <a:srgbClr val="FFF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6"/>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Ir a Configure Build Path</a:t>
            </a:r>
            <a:endParaRPr b="1">
              <a:solidFill>
                <a:schemeClr val="lt1"/>
              </a:solidFill>
            </a:endParaRPr>
          </a:p>
        </p:txBody>
      </p:sp>
      <p:pic>
        <p:nvPicPr>
          <p:cNvPr id="1419" name="Google Shape;1419;p136"/>
          <p:cNvPicPr preferRelativeResize="0"/>
          <p:nvPr/>
        </p:nvPicPr>
        <p:blipFill>
          <a:blip r:embed="rId3">
            <a:alphaModFix/>
          </a:blip>
          <a:stretch>
            <a:fillRect/>
          </a:stretch>
        </p:blipFill>
        <p:spPr>
          <a:xfrm>
            <a:off x="1689100" y="1710325"/>
            <a:ext cx="5765802" cy="196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SERVLETS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37"/>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Pincha Add External JARS y busca tus archivos jstl descargados</a:t>
            </a:r>
            <a:endParaRPr b="1">
              <a:solidFill>
                <a:schemeClr val="lt1"/>
              </a:solidFill>
            </a:endParaRPr>
          </a:p>
        </p:txBody>
      </p:sp>
      <p:pic>
        <p:nvPicPr>
          <p:cNvPr id="1425" name="Google Shape;1425;p137"/>
          <p:cNvPicPr preferRelativeResize="0"/>
          <p:nvPr/>
        </p:nvPicPr>
        <p:blipFill>
          <a:blip r:embed="rId3">
            <a:alphaModFix/>
          </a:blip>
          <a:stretch>
            <a:fillRect/>
          </a:stretch>
        </p:blipFill>
        <p:spPr>
          <a:xfrm>
            <a:off x="783863" y="917650"/>
            <a:ext cx="7576264" cy="3921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8"/>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Añades todos los archivos</a:t>
            </a:r>
            <a:endParaRPr b="1">
              <a:solidFill>
                <a:schemeClr val="lt1"/>
              </a:solidFill>
            </a:endParaRPr>
          </a:p>
        </p:txBody>
      </p:sp>
      <p:pic>
        <p:nvPicPr>
          <p:cNvPr id="1431" name="Google Shape;1431;p138"/>
          <p:cNvPicPr preferRelativeResize="0"/>
          <p:nvPr/>
        </p:nvPicPr>
        <p:blipFill>
          <a:blip r:embed="rId3">
            <a:alphaModFix/>
          </a:blip>
          <a:stretch>
            <a:fillRect/>
          </a:stretch>
        </p:blipFill>
        <p:spPr>
          <a:xfrm>
            <a:off x="994513" y="1059375"/>
            <a:ext cx="7154972" cy="3921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39"/>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Ahora tienes JSTL configurado.</a:t>
            </a:r>
            <a:endParaRPr b="1">
              <a:solidFill>
                <a:schemeClr val="lt1"/>
              </a:solidFill>
            </a:endParaRPr>
          </a:p>
        </p:txBody>
      </p:sp>
      <p:pic>
        <p:nvPicPr>
          <p:cNvPr id="1437" name="Google Shape;1437;p139"/>
          <p:cNvPicPr preferRelativeResize="0"/>
          <p:nvPr/>
        </p:nvPicPr>
        <p:blipFill>
          <a:blip r:embed="rId3">
            <a:alphaModFix/>
          </a:blip>
          <a:stretch>
            <a:fillRect/>
          </a:stretch>
        </p:blipFill>
        <p:spPr>
          <a:xfrm>
            <a:off x="2755763" y="1304825"/>
            <a:ext cx="332422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0"/>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También</a:t>
            </a:r>
            <a:r>
              <a:rPr b="1" lang="es">
                <a:solidFill>
                  <a:schemeClr val="lt1"/>
                </a:solidFill>
              </a:rPr>
              <a:t> puedes añadirlos desde tu proyecto</a:t>
            </a:r>
            <a:endParaRPr b="1">
              <a:solidFill>
                <a:schemeClr val="lt1"/>
              </a:solidFill>
            </a:endParaRPr>
          </a:p>
        </p:txBody>
      </p:sp>
      <p:pic>
        <p:nvPicPr>
          <p:cNvPr id="1443" name="Google Shape;1443;p140"/>
          <p:cNvPicPr preferRelativeResize="0"/>
          <p:nvPr/>
        </p:nvPicPr>
        <p:blipFill>
          <a:blip r:embed="rId3">
            <a:alphaModFix/>
          </a:blip>
          <a:stretch>
            <a:fillRect/>
          </a:stretch>
        </p:blipFill>
        <p:spPr>
          <a:xfrm>
            <a:off x="922900" y="1038050"/>
            <a:ext cx="7298210" cy="3921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1"/>
          <p:cNvSpPr/>
          <p:nvPr/>
        </p:nvSpPr>
        <p:spPr>
          <a:xfrm>
            <a:off x="1099125" y="501550"/>
            <a:ext cx="6637500" cy="416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Ahora los JAR estan referenciados desde tu proyecto. ¿Ven la diferencia?</a:t>
            </a:r>
            <a:endParaRPr b="1">
              <a:solidFill>
                <a:schemeClr val="lt1"/>
              </a:solidFill>
            </a:endParaRPr>
          </a:p>
        </p:txBody>
      </p:sp>
      <p:pic>
        <p:nvPicPr>
          <p:cNvPr id="1449" name="Google Shape;1449;p141"/>
          <p:cNvPicPr preferRelativeResize="0"/>
          <p:nvPr/>
        </p:nvPicPr>
        <p:blipFill>
          <a:blip r:embed="rId3">
            <a:alphaModFix/>
          </a:blip>
          <a:stretch>
            <a:fillRect/>
          </a:stretch>
        </p:blipFill>
        <p:spPr>
          <a:xfrm>
            <a:off x="1099113" y="1379500"/>
            <a:ext cx="3514725" cy="3333750"/>
          </a:xfrm>
          <a:prstGeom prst="rect">
            <a:avLst/>
          </a:prstGeom>
          <a:noFill/>
          <a:ln>
            <a:noFill/>
          </a:ln>
        </p:spPr>
      </p:pic>
      <p:pic>
        <p:nvPicPr>
          <p:cNvPr id="1450" name="Google Shape;1450;p141"/>
          <p:cNvPicPr preferRelativeResize="0"/>
          <p:nvPr/>
        </p:nvPicPr>
        <p:blipFill>
          <a:blip r:embed="rId4">
            <a:alphaModFix/>
          </a:blip>
          <a:stretch>
            <a:fillRect/>
          </a:stretch>
        </p:blipFill>
        <p:spPr>
          <a:xfrm>
            <a:off x="5572963" y="1379500"/>
            <a:ext cx="332422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14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456" name="Google Shape;1456;p14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2"/>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instalar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43"/>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463" name="Google Shape;1463;p143"/>
          <p:cNvSpPr/>
          <p:nvPr/>
        </p:nvSpPr>
        <p:spPr>
          <a:xfrm>
            <a:off x="3266400" y="3310825"/>
            <a:ext cx="1085100" cy="10287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c:url</a:t>
            </a:r>
            <a:endParaRPr>
              <a:solidFill>
                <a:schemeClr val="lt1"/>
              </a:solidFill>
            </a:endParaRPr>
          </a:p>
        </p:txBody>
      </p:sp>
      <p:sp>
        <p:nvSpPr>
          <p:cNvPr id="1464" name="Google Shape;1464;p143"/>
          <p:cNvSpPr/>
          <p:nvPr/>
        </p:nvSpPr>
        <p:spPr>
          <a:xfrm>
            <a:off x="1551075" y="3310825"/>
            <a:ext cx="1492200" cy="11025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c:remove</a:t>
            </a:r>
            <a:endParaRPr>
              <a:solidFill>
                <a:schemeClr val="lt1"/>
              </a:solidFill>
            </a:endParaRPr>
          </a:p>
        </p:txBody>
      </p:sp>
      <p:sp>
        <p:nvSpPr>
          <p:cNvPr id="1465" name="Google Shape;1465;p143"/>
          <p:cNvSpPr/>
          <p:nvPr/>
        </p:nvSpPr>
        <p:spPr>
          <a:xfrm>
            <a:off x="6100700" y="1993100"/>
            <a:ext cx="1421700" cy="11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c:forEach</a:t>
            </a:r>
            <a:endParaRPr>
              <a:solidFill>
                <a:schemeClr val="lt1"/>
              </a:solidFill>
            </a:endParaRPr>
          </a:p>
        </p:txBody>
      </p:sp>
      <p:sp>
        <p:nvSpPr>
          <p:cNvPr id="1466" name="Google Shape;1466;p143"/>
          <p:cNvSpPr/>
          <p:nvPr/>
        </p:nvSpPr>
        <p:spPr>
          <a:xfrm>
            <a:off x="4683550" y="1993100"/>
            <a:ext cx="1085100" cy="10287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c:if</a:t>
            </a:r>
            <a:endParaRPr>
              <a:solidFill>
                <a:schemeClr val="lt1"/>
              </a:solidFill>
            </a:endParaRPr>
          </a:p>
        </p:txBody>
      </p:sp>
      <p:sp>
        <p:nvSpPr>
          <p:cNvPr id="1467" name="Google Shape;1467;p143"/>
          <p:cNvSpPr/>
          <p:nvPr/>
        </p:nvSpPr>
        <p:spPr>
          <a:xfrm>
            <a:off x="3266400" y="1993100"/>
            <a:ext cx="1085100" cy="1028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c:set</a:t>
            </a:r>
            <a:endParaRPr>
              <a:solidFill>
                <a:schemeClr val="lt1"/>
              </a:solidFill>
            </a:endParaRPr>
          </a:p>
        </p:txBody>
      </p:sp>
      <p:sp>
        <p:nvSpPr>
          <p:cNvPr id="1468" name="Google Shape;1468;p143"/>
          <p:cNvSpPr/>
          <p:nvPr/>
        </p:nvSpPr>
        <p:spPr>
          <a:xfrm>
            <a:off x="1958200" y="1993100"/>
            <a:ext cx="1085100" cy="1028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c:out</a:t>
            </a:r>
            <a:endParaRPr>
              <a:solidFill>
                <a:schemeClr val="lt1"/>
              </a:solidFill>
            </a:endParaRPr>
          </a:p>
        </p:txBody>
      </p:sp>
      <p:sp>
        <p:nvSpPr>
          <p:cNvPr id="1469" name="Google Shape;1469;p143"/>
          <p:cNvSpPr/>
          <p:nvPr/>
        </p:nvSpPr>
        <p:spPr>
          <a:xfrm>
            <a:off x="4572000" y="3237025"/>
            <a:ext cx="1364400" cy="11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c:choose</a:t>
            </a:r>
            <a:endParaRPr>
              <a:solidFill>
                <a:schemeClr val="lt1"/>
              </a:solidFill>
            </a:endParaRPr>
          </a:p>
        </p:txBody>
      </p:sp>
      <p:sp>
        <p:nvSpPr>
          <p:cNvPr id="1470" name="Google Shape;1470;p143"/>
          <p:cNvSpPr/>
          <p:nvPr/>
        </p:nvSpPr>
        <p:spPr>
          <a:xfrm>
            <a:off x="6100700" y="3237025"/>
            <a:ext cx="1252800" cy="11025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c:param</a:t>
            </a:r>
            <a:endParaRPr>
              <a:solidFill>
                <a:schemeClr val="lt1"/>
              </a:solidFill>
            </a:endParaRPr>
          </a:p>
        </p:txBody>
      </p:sp>
      <p:sp>
        <p:nvSpPr>
          <p:cNvPr id="1471" name="Google Shape;1471;p143"/>
          <p:cNvSpPr txBox="1"/>
          <p:nvPr/>
        </p:nvSpPr>
        <p:spPr>
          <a:xfrm>
            <a:off x="3889800" y="1245675"/>
            <a:ext cx="13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9900FF"/>
                </a:solidFill>
                <a:latin typeface="Lato"/>
                <a:ea typeface="Lato"/>
                <a:cs typeface="Lato"/>
                <a:sym typeface="Lato"/>
              </a:rPr>
              <a:t>CORE</a:t>
            </a:r>
            <a:endParaRPr b="1" sz="3000">
              <a:solidFill>
                <a:srgbClr val="9900FF"/>
              </a:solidFill>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4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a:t>
            </a:r>
            <a:endParaRPr b="1" sz="1900">
              <a:latin typeface="Lato"/>
              <a:ea typeface="Lato"/>
              <a:cs typeface="Lato"/>
              <a:sym typeface="Lato"/>
            </a:endParaRPr>
          </a:p>
        </p:txBody>
      </p:sp>
      <p:sp>
        <p:nvSpPr>
          <p:cNvPr id="1477" name="Google Shape;1477;p144"/>
          <p:cNvSpPr/>
          <p:nvPr/>
        </p:nvSpPr>
        <p:spPr>
          <a:xfrm>
            <a:off x="1958200" y="1993100"/>
            <a:ext cx="1085100" cy="1028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c:out</a:t>
            </a:r>
            <a:endParaRPr>
              <a:solidFill>
                <a:schemeClr val="lt1"/>
              </a:solidFill>
            </a:endParaRPr>
          </a:p>
        </p:txBody>
      </p:sp>
      <p:sp>
        <p:nvSpPr>
          <p:cNvPr id="1478" name="Google Shape;1478;p144"/>
          <p:cNvSpPr txBox="1"/>
          <p:nvPr/>
        </p:nvSpPr>
        <p:spPr>
          <a:xfrm>
            <a:off x="3889800" y="1245675"/>
            <a:ext cx="13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rgbClr val="9900FF"/>
                </a:solidFill>
                <a:latin typeface="Lato"/>
                <a:ea typeface="Lato"/>
                <a:cs typeface="Lato"/>
                <a:sym typeface="Lato"/>
              </a:rPr>
              <a:t>CORE</a:t>
            </a:r>
            <a:endParaRPr b="1" sz="3000">
              <a:solidFill>
                <a:srgbClr val="9900FF"/>
              </a:solidFill>
              <a:latin typeface="Lato"/>
              <a:ea typeface="Lato"/>
              <a:cs typeface="Lato"/>
              <a:sym typeface="La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4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484" name="Google Shape;1484;p14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Saludo con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14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490" name="Google Shape;1490;p146"/>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6"/>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JSTL y un tag de salida.</a:t>
            </a:r>
            <a:endParaRPr b="1" sz="1300">
              <a:solidFill>
                <a:schemeClr val="lt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627300" y="1318650"/>
            <a:ext cx="7889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Antes de los servlet, ¿ Conoces HTTP?</a:t>
            </a:r>
            <a:endParaRPr/>
          </a:p>
        </p:txBody>
      </p:sp>
      <p:sp>
        <p:nvSpPr>
          <p:cNvPr id="329" name="Google Shape;329;p30"/>
          <p:cNvSpPr txBox="1"/>
          <p:nvPr/>
        </p:nvSpPr>
        <p:spPr>
          <a:xfrm>
            <a:off x="513300" y="1944525"/>
            <a:ext cx="8003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Resumen: Es responsable de asegurar que los archivos que se </a:t>
            </a:r>
            <a:r>
              <a:rPr b="1" lang="es" sz="1900">
                <a:latin typeface="Comfortaa"/>
                <a:ea typeface="Comfortaa"/>
                <a:cs typeface="Comfortaa"/>
                <a:sym typeface="Comfortaa"/>
              </a:rPr>
              <a:t>envían</a:t>
            </a:r>
            <a:r>
              <a:rPr b="1" lang="es" sz="1900">
                <a:latin typeface="Comfortaa"/>
                <a:ea typeface="Comfortaa"/>
                <a:cs typeface="Comfortaa"/>
                <a:sym typeface="Comfortaa"/>
              </a:rPr>
              <a:t> desde un nodo a otro lleguen completos y sin </a:t>
            </a:r>
            <a:r>
              <a:rPr b="1" lang="es" sz="1900">
                <a:latin typeface="Comfortaa"/>
                <a:ea typeface="Comfortaa"/>
                <a:cs typeface="Comfortaa"/>
                <a:sym typeface="Comfortaa"/>
              </a:rPr>
              <a:t>pérdidas</a:t>
            </a:r>
            <a:r>
              <a:rPr b="1" lang="es" sz="1900">
                <a:latin typeface="Comfortaa"/>
                <a:ea typeface="Comfortaa"/>
                <a:cs typeface="Comfortaa"/>
                <a:sym typeface="Comfortaa"/>
              </a:rPr>
              <a:t>.</a:t>
            </a:r>
            <a:endParaRPr b="1" sz="1900">
              <a:latin typeface="Comfortaa"/>
              <a:ea typeface="Comfortaa"/>
              <a:cs typeface="Comfortaa"/>
              <a:sym typeface="Comfortaa"/>
            </a:endParaRPr>
          </a:p>
        </p:txBody>
      </p:sp>
      <p:pic>
        <p:nvPicPr>
          <p:cNvPr id="330" name="Google Shape;330;p30"/>
          <p:cNvPicPr preferRelativeResize="0"/>
          <p:nvPr/>
        </p:nvPicPr>
        <p:blipFill>
          <a:blip r:embed="rId3">
            <a:alphaModFix/>
          </a:blip>
          <a:stretch>
            <a:fillRect/>
          </a:stretch>
        </p:blipFill>
        <p:spPr>
          <a:xfrm>
            <a:off x="2664588" y="2902250"/>
            <a:ext cx="3814825" cy="2179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pic>
        <p:nvPicPr>
          <p:cNvPr id="1496" name="Google Shape;1496;p147"/>
          <p:cNvPicPr preferRelativeResize="0"/>
          <p:nvPr/>
        </p:nvPicPr>
        <p:blipFill>
          <a:blip r:embed="rId3">
            <a:alphaModFix/>
          </a:blip>
          <a:stretch>
            <a:fillRect/>
          </a:stretch>
        </p:blipFill>
        <p:spPr>
          <a:xfrm>
            <a:off x="152400" y="793938"/>
            <a:ext cx="8839201" cy="3555619"/>
          </a:xfrm>
          <a:prstGeom prst="rect">
            <a:avLst/>
          </a:prstGeom>
          <a:noFill/>
          <a:ln>
            <a:noFill/>
          </a:ln>
        </p:spPr>
      </p:pic>
      <p:cxnSp>
        <p:nvCxnSpPr>
          <p:cNvPr id="1497" name="Google Shape;1497;p147"/>
          <p:cNvCxnSpPr/>
          <p:nvPr/>
        </p:nvCxnSpPr>
        <p:spPr>
          <a:xfrm>
            <a:off x="224100" y="1558000"/>
            <a:ext cx="7939500" cy="0"/>
          </a:xfrm>
          <a:prstGeom prst="straightConnector1">
            <a:avLst/>
          </a:prstGeom>
          <a:noFill/>
          <a:ln cap="flat" cmpd="sng" w="9525">
            <a:solidFill>
              <a:srgbClr val="FF0000"/>
            </a:solidFill>
            <a:prstDash val="solid"/>
            <a:round/>
            <a:headEnd len="med" w="med" type="none"/>
            <a:tailEnd len="med" w="med" type="none"/>
          </a:ln>
        </p:spPr>
      </p:cxnSp>
      <p:pic>
        <p:nvPicPr>
          <p:cNvPr id="1498" name="Google Shape;1498;p147"/>
          <p:cNvPicPr preferRelativeResize="0"/>
          <p:nvPr/>
        </p:nvPicPr>
        <p:blipFill>
          <a:blip r:embed="rId4">
            <a:alphaModFix/>
          </a:blip>
          <a:stretch>
            <a:fillRect/>
          </a:stretch>
        </p:blipFill>
        <p:spPr>
          <a:xfrm>
            <a:off x="2231125" y="1838325"/>
            <a:ext cx="5029200" cy="146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TAG c:set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149"/>
          <p:cNvPicPr preferRelativeResize="0"/>
          <p:nvPr/>
        </p:nvPicPr>
        <p:blipFill>
          <a:blip r:embed="rId3">
            <a:alphaModFix/>
          </a:blip>
          <a:stretch>
            <a:fillRect/>
          </a:stretch>
        </p:blipFill>
        <p:spPr>
          <a:xfrm>
            <a:off x="227100" y="640063"/>
            <a:ext cx="8839200" cy="3863377"/>
          </a:xfrm>
          <a:prstGeom prst="rect">
            <a:avLst/>
          </a:prstGeom>
          <a:noFill/>
          <a:ln>
            <a:noFill/>
          </a:ln>
        </p:spPr>
      </p:pic>
      <p:cxnSp>
        <p:nvCxnSpPr>
          <p:cNvPr id="1509" name="Google Shape;1509;p149"/>
          <p:cNvCxnSpPr/>
          <p:nvPr/>
        </p:nvCxnSpPr>
        <p:spPr>
          <a:xfrm>
            <a:off x="811000" y="3638875"/>
            <a:ext cx="5399700" cy="10800"/>
          </a:xfrm>
          <a:prstGeom prst="straightConnector1">
            <a:avLst/>
          </a:prstGeom>
          <a:noFill/>
          <a:ln cap="flat" cmpd="sng" w="9525">
            <a:solidFill>
              <a:srgbClr val="FF0000"/>
            </a:solidFill>
            <a:prstDash val="solid"/>
            <a:round/>
            <a:headEnd len="med" w="med" type="none"/>
            <a:tailEnd len="med" w="med" type="none"/>
          </a:ln>
        </p:spPr>
      </p:cxnSp>
      <p:cxnSp>
        <p:nvCxnSpPr>
          <p:cNvPr id="1510" name="Google Shape;1510;p149"/>
          <p:cNvCxnSpPr/>
          <p:nvPr/>
        </p:nvCxnSpPr>
        <p:spPr>
          <a:xfrm>
            <a:off x="4065725" y="3905650"/>
            <a:ext cx="31053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5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TAG c:remove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151"/>
          <p:cNvPicPr preferRelativeResize="0"/>
          <p:nvPr/>
        </p:nvPicPr>
        <p:blipFill>
          <a:blip r:embed="rId3">
            <a:alphaModFix/>
          </a:blip>
          <a:stretch>
            <a:fillRect/>
          </a:stretch>
        </p:blipFill>
        <p:spPr>
          <a:xfrm>
            <a:off x="152400" y="748950"/>
            <a:ext cx="8839200" cy="3645589"/>
          </a:xfrm>
          <a:prstGeom prst="rect">
            <a:avLst/>
          </a:prstGeom>
          <a:noFill/>
          <a:ln>
            <a:noFill/>
          </a:ln>
        </p:spPr>
      </p:pic>
      <p:cxnSp>
        <p:nvCxnSpPr>
          <p:cNvPr id="1521" name="Google Shape;1521;p151"/>
          <p:cNvCxnSpPr/>
          <p:nvPr/>
        </p:nvCxnSpPr>
        <p:spPr>
          <a:xfrm>
            <a:off x="554900" y="3649525"/>
            <a:ext cx="2497200" cy="0"/>
          </a:xfrm>
          <a:prstGeom prst="straightConnector1">
            <a:avLst/>
          </a:prstGeom>
          <a:noFill/>
          <a:ln cap="flat" cmpd="sng" w="9525">
            <a:solidFill>
              <a:srgbClr val="FF0000"/>
            </a:solidFill>
            <a:prstDash val="solid"/>
            <a:round/>
            <a:headEnd len="med" w="med" type="none"/>
            <a:tailEnd len="med" w="med" type="none"/>
          </a:ln>
        </p:spPr>
      </p:cxnSp>
      <p:cxnSp>
        <p:nvCxnSpPr>
          <p:cNvPr id="1522" name="Google Shape;1522;p151"/>
          <p:cNvCxnSpPr/>
          <p:nvPr/>
        </p:nvCxnSpPr>
        <p:spPr>
          <a:xfrm>
            <a:off x="5442300" y="3884300"/>
            <a:ext cx="3265500" cy="10800"/>
          </a:xfrm>
          <a:prstGeom prst="straightConnector1">
            <a:avLst/>
          </a:prstGeom>
          <a:noFill/>
          <a:ln cap="flat" cmpd="sng" w="9525">
            <a:solidFill>
              <a:srgbClr val="FF0000"/>
            </a:solidFill>
            <a:prstDash val="solid"/>
            <a:round/>
            <a:headEnd len="med" w="med" type="none"/>
            <a:tailEnd len="med" w="med" type="none"/>
          </a:ln>
        </p:spPr>
      </p:cxnSp>
      <p:pic>
        <p:nvPicPr>
          <p:cNvPr id="1523" name="Google Shape;1523;p151"/>
          <p:cNvPicPr preferRelativeResize="0"/>
          <p:nvPr/>
        </p:nvPicPr>
        <p:blipFill>
          <a:blip r:embed="rId4">
            <a:alphaModFix/>
          </a:blip>
          <a:stretch>
            <a:fillRect/>
          </a:stretch>
        </p:blipFill>
        <p:spPr>
          <a:xfrm>
            <a:off x="2014538" y="1943100"/>
            <a:ext cx="54197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000"/>
                                        <p:tgtEl>
                                          <p:spTgt spid="1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5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Objeto </a:t>
            </a:r>
            <a:r>
              <a:rPr lang="es"/>
              <a:t>implícito</a:t>
            </a:r>
            <a:r>
              <a:rPr lang="es"/>
              <a:t> Param para comunicar formularios con JSTL.</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53"/>
          <p:cNvSpPr/>
          <p:nvPr/>
        </p:nvSpPr>
        <p:spPr>
          <a:xfrm>
            <a:off x="320125" y="44820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3"/>
          <p:cNvSpPr/>
          <p:nvPr/>
        </p:nvSpPr>
        <p:spPr>
          <a:xfrm>
            <a:off x="1269875" y="75762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3"/>
          <p:cNvSpPr/>
          <p:nvPr/>
        </p:nvSpPr>
        <p:spPr>
          <a:xfrm>
            <a:off x="1269875" y="132620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3"/>
          <p:cNvSpPr txBox="1"/>
          <p:nvPr/>
        </p:nvSpPr>
        <p:spPr>
          <a:xfrm>
            <a:off x="405500" y="68562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1537" name="Google Shape;1537;p153"/>
          <p:cNvSpPr txBox="1"/>
          <p:nvPr/>
        </p:nvSpPr>
        <p:spPr>
          <a:xfrm>
            <a:off x="405500" y="125420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1538" name="Google Shape;1538;p153"/>
          <p:cNvSpPr/>
          <p:nvPr/>
        </p:nvSpPr>
        <p:spPr>
          <a:xfrm>
            <a:off x="949725" y="175007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1539" name="Google Shape;1539;p153"/>
          <p:cNvSpPr/>
          <p:nvPr/>
        </p:nvSpPr>
        <p:spPr>
          <a:xfrm>
            <a:off x="5829475" y="3054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3"/>
          <p:cNvSpPr txBox="1"/>
          <p:nvPr/>
        </p:nvSpPr>
        <p:spPr>
          <a:xfrm>
            <a:off x="1344550" y="685625"/>
            <a:ext cx="1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Repollo</a:t>
            </a:r>
            <a:endParaRPr>
              <a:latin typeface="Lato"/>
              <a:ea typeface="Lato"/>
              <a:cs typeface="Lato"/>
              <a:sym typeface="Lato"/>
            </a:endParaRPr>
          </a:p>
        </p:txBody>
      </p:sp>
      <p:sp>
        <p:nvSpPr>
          <p:cNvPr id="1541" name="Google Shape;1541;p153"/>
          <p:cNvSpPr/>
          <p:nvPr/>
        </p:nvSpPr>
        <p:spPr>
          <a:xfrm>
            <a:off x="6277650" y="33430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3"/>
          <p:cNvSpPr txBox="1"/>
          <p:nvPr/>
        </p:nvSpPr>
        <p:spPr>
          <a:xfrm>
            <a:off x="6277650" y="3271050"/>
            <a:ext cx="1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Repollo</a:t>
            </a:r>
            <a:endParaRPr>
              <a:latin typeface="Lato"/>
              <a:ea typeface="Lato"/>
              <a:cs typeface="Lato"/>
              <a:sym typeface="Lato"/>
            </a:endParaRPr>
          </a:p>
        </p:txBody>
      </p:sp>
      <p:cxnSp>
        <p:nvCxnSpPr>
          <p:cNvPr id="1543" name="Google Shape;1543;p153"/>
          <p:cNvCxnSpPr>
            <a:stCxn id="1533" idx="3"/>
            <a:endCxn id="1539" idx="0"/>
          </p:cNvCxnSpPr>
          <p:nvPr/>
        </p:nvCxnSpPr>
        <p:spPr>
          <a:xfrm>
            <a:off x="2945125" y="1323150"/>
            <a:ext cx="4197000" cy="1731900"/>
          </a:xfrm>
          <a:prstGeom prst="bentConnector2">
            <a:avLst/>
          </a:prstGeom>
          <a:noFill/>
          <a:ln cap="flat" cmpd="sng" w="9525">
            <a:solidFill>
              <a:schemeClr val="dk2"/>
            </a:solidFill>
            <a:prstDash val="solid"/>
            <a:round/>
            <a:headEnd len="med" w="med" type="none"/>
            <a:tailEnd len="med" w="med" type="triangle"/>
          </a:ln>
        </p:spPr>
      </p:cxnSp>
      <p:sp>
        <p:nvSpPr>
          <p:cNvPr id="1544" name="Google Shape;1544;p153"/>
          <p:cNvSpPr/>
          <p:nvPr/>
        </p:nvSpPr>
        <p:spPr>
          <a:xfrm>
            <a:off x="711100" y="3198500"/>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La comunicación entre JSP implica utilizar scriptles y ensuciar el html.</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54"/>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JSTL Comunicación con JSP</a:t>
            </a:r>
            <a:endParaRPr b="1" sz="1900">
              <a:latin typeface="Lato"/>
              <a:ea typeface="Lato"/>
              <a:cs typeface="Lato"/>
              <a:sym typeface="Lato"/>
            </a:endParaRPr>
          </a:p>
        </p:txBody>
      </p:sp>
      <p:sp>
        <p:nvSpPr>
          <p:cNvPr id="1550" name="Google Shape;1550;p154"/>
          <p:cNvSpPr/>
          <p:nvPr/>
        </p:nvSpPr>
        <p:spPr>
          <a:xfrm>
            <a:off x="566900" y="2121375"/>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FORMULARIO HTML</a:t>
            </a:r>
            <a:endParaRPr b="1" sz="1800">
              <a:solidFill>
                <a:schemeClr val="lt1"/>
              </a:solidFill>
            </a:endParaRPr>
          </a:p>
        </p:txBody>
      </p:sp>
      <p:sp>
        <p:nvSpPr>
          <p:cNvPr id="1551" name="Google Shape;1551;p154"/>
          <p:cNvSpPr/>
          <p:nvPr/>
        </p:nvSpPr>
        <p:spPr>
          <a:xfrm>
            <a:off x="6061600" y="2121375"/>
            <a:ext cx="2515500" cy="14628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JSP</a:t>
            </a:r>
            <a:endParaRPr b="1" sz="1800">
              <a:solidFill>
                <a:schemeClr val="lt1"/>
              </a:solidFill>
            </a:endParaRPr>
          </a:p>
        </p:txBody>
      </p:sp>
      <p:cxnSp>
        <p:nvCxnSpPr>
          <p:cNvPr id="1552" name="Google Shape;1552;p154"/>
          <p:cNvCxnSpPr>
            <a:stCxn id="1550" idx="3"/>
            <a:endCxn id="1551" idx="1"/>
          </p:cNvCxnSpPr>
          <p:nvPr/>
        </p:nvCxnSpPr>
        <p:spPr>
          <a:xfrm>
            <a:off x="3082400" y="2852775"/>
            <a:ext cx="2979300" cy="0"/>
          </a:xfrm>
          <a:prstGeom prst="straightConnector1">
            <a:avLst/>
          </a:prstGeom>
          <a:noFill/>
          <a:ln cap="flat" cmpd="sng" w="9525">
            <a:solidFill>
              <a:schemeClr val="dk2"/>
            </a:solidFill>
            <a:prstDash val="solid"/>
            <a:round/>
            <a:headEnd len="med" w="med" type="none"/>
            <a:tailEnd len="med" w="med" type="triangle"/>
          </a:ln>
        </p:spPr>
      </p:cxnSp>
      <p:sp>
        <p:nvSpPr>
          <p:cNvPr id="1553" name="Google Shape;1553;p154"/>
          <p:cNvSpPr txBox="1"/>
          <p:nvPr/>
        </p:nvSpPr>
        <p:spPr>
          <a:xfrm>
            <a:off x="3979500" y="2515500"/>
            <a:ext cx="8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SUBMIT</a:t>
            </a:r>
            <a:endParaRPr>
              <a:latin typeface="Lato"/>
              <a:ea typeface="Lato"/>
              <a:cs typeface="Lato"/>
              <a:sym typeface="Lato"/>
            </a:endParaRPr>
          </a:p>
        </p:txBody>
      </p:sp>
      <p:sp>
        <p:nvSpPr>
          <p:cNvPr id="1554" name="Google Shape;1554;p154"/>
          <p:cNvSpPr txBox="1"/>
          <p:nvPr/>
        </p:nvSpPr>
        <p:spPr>
          <a:xfrm>
            <a:off x="5876375" y="1631475"/>
            <a:ext cx="30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CC0000"/>
                </a:solidFill>
                <a:latin typeface="Lato"/>
                <a:ea typeface="Lato"/>
                <a:cs typeface="Lato"/>
                <a:sym typeface="Lato"/>
              </a:rPr>
              <a:t>&lt;% request.getParam(“nombre”)%&gt;</a:t>
            </a:r>
            <a:endParaRPr>
              <a:solidFill>
                <a:srgbClr val="CC0000"/>
              </a:solidFill>
              <a:latin typeface="Lato"/>
              <a:ea typeface="Lato"/>
              <a:cs typeface="Lato"/>
              <a:sym typeface="Lato"/>
            </a:endParaRPr>
          </a:p>
        </p:txBody>
      </p:sp>
      <p:pic>
        <p:nvPicPr>
          <p:cNvPr id="1555" name="Google Shape;1555;p154"/>
          <p:cNvPicPr preferRelativeResize="0"/>
          <p:nvPr/>
        </p:nvPicPr>
        <p:blipFill>
          <a:blip r:embed="rId3">
            <a:alphaModFix/>
          </a:blip>
          <a:stretch>
            <a:fillRect/>
          </a:stretch>
        </p:blipFill>
        <p:spPr>
          <a:xfrm>
            <a:off x="6790938" y="937975"/>
            <a:ext cx="1201475" cy="1183399"/>
          </a:xfrm>
          <a:prstGeom prst="rect">
            <a:avLst/>
          </a:prstGeom>
          <a:noFill/>
          <a:ln>
            <a:noFill/>
          </a:ln>
        </p:spPr>
      </p:pic>
      <p:sp>
        <p:nvSpPr>
          <p:cNvPr id="1556" name="Google Shape;1556;p154"/>
          <p:cNvSpPr txBox="1"/>
          <p:nvPr/>
        </p:nvSpPr>
        <p:spPr>
          <a:xfrm>
            <a:off x="5876375" y="3978150"/>
            <a:ext cx="297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F1C232"/>
                </a:solidFill>
                <a:highlight>
                  <a:schemeClr val="dk2"/>
                </a:highlight>
                <a:latin typeface="Lato"/>
                <a:ea typeface="Lato"/>
                <a:cs typeface="Lato"/>
                <a:sym typeface="Lato"/>
              </a:rPr>
              <a:t>Con JSTL es </a:t>
            </a:r>
            <a:r>
              <a:rPr b="1" lang="es" sz="2200">
                <a:solidFill>
                  <a:srgbClr val="F1C232"/>
                </a:solidFill>
                <a:highlight>
                  <a:schemeClr val="dk2"/>
                </a:highlight>
                <a:latin typeface="Lato"/>
                <a:ea typeface="Lato"/>
                <a:cs typeface="Lato"/>
                <a:sym typeface="Lato"/>
              </a:rPr>
              <a:t>más</a:t>
            </a:r>
            <a:r>
              <a:rPr b="1" lang="es" sz="2200">
                <a:solidFill>
                  <a:srgbClr val="F1C232"/>
                </a:solidFill>
                <a:highlight>
                  <a:schemeClr val="dk2"/>
                </a:highlight>
                <a:latin typeface="Lato"/>
                <a:ea typeface="Lato"/>
                <a:cs typeface="Lato"/>
                <a:sym typeface="Lato"/>
              </a:rPr>
              <a:t> fácil !</a:t>
            </a:r>
            <a:endParaRPr b="1" sz="2200">
              <a:solidFill>
                <a:srgbClr val="F1C232"/>
              </a:solidFill>
              <a:highlight>
                <a:schemeClr val="dk2"/>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1000"/>
                                        <p:tgtEl>
                                          <p:spTgt spid="1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1000"/>
                                        <p:tgtEl>
                                          <p:spTgt spid="1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5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562" name="Google Shape;1562;p15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comunicar un formulario a un jsp con jstl.</a:t>
            </a:r>
            <a:endParaRPr b="1" sz="1300">
              <a:solidFill>
                <a:schemeClr val="lt1"/>
              </a:solidFill>
              <a:latin typeface="Comfortaa"/>
              <a:ea typeface="Comfortaa"/>
              <a:cs typeface="Comfortaa"/>
              <a:sym typeface="Comforta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15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568" name="Google Shape;1568;p156"/>
          <p:cNvSpPr/>
          <p:nvPr/>
        </p:nvSpPr>
        <p:spPr>
          <a:xfrm>
            <a:off x="5047425" y="270650"/>
            <a:ext cx="2704800" cy="12450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6"/>
          <p:cNvSpPr txBox="1"/>
          <p:nvPr/>
        </p:nvSpPr>
        <p:spPr>
          <a:xfrm>
            <a:off x="5158175" y="330350"/>
            <a:ext cx="2564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JSTL para comunicar un form y sus datos.</a:t>
            </a:r>
            <a:endParaRPr b="1" sz="1300">
              <a:solidFill>
                <a:schemeClr val="lt1"/>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1"/>
          <p:cNvPicPr preferRelativeResize="0"/>
          <p:nvPr/>
        </p:nvPicPr>
        <p:blipFill>
          <a:blip r:embed="rId3">
            <a:alphaModFix/>
          </a:blip>
          <a:stretch>
            <a:fillRect/>
          </a:stretch>
        </p:blipFill>
        <p:spPr>
          <a:xfrm>
            <a:off x="302125" y="147475"/>
            <a:ext cx="3044899" cy="1773025"/>
          </a:xfrm>
          <a:prstGeom prst="rect">
            <a:avLst/>
          </a:prstGeom>
          <a:noFill/>
          <a:ln>
            <a:noFill/>
          </a:ln>
        </p:spPr>
      </p:pic>
      <p:pic>
        <p:nvPicPr>
          <p:cNvPr id="336" name="Google Shape;336;p31"/>
          <p:cNvPicPr preferRelativeResize="0"/>
          <p:nvPr/>
        </p:nvPicPr>
        <p:blipFill>
          <a:blip r:embed="rId4">
            <a:alphaModFix/>
          </a:blip>
          <a:stretch>
            <a:fillRect/>
          </a:stretch>
        </p:blipFill>
        <p:spPr>
          <a:xfrm>
            <a:off x="6320239" y="1971900"/>
            <a:ext cx="2396309" cy="3171600"/>
          </a:xfrm>
          <a:prstGeom prst="rect">
            <a:avLst/>
          </a:prstGeom>
          <a:noFill/>
          <a:ln>
            <a:noFill/>
          </a:ln>
        </p:spPr>
      </p:pic>
      <p:sp>
        <p:nvSpPr>
          <p:cNvPr id="337" name="Google Shape;337;p31"/>
          <p:cNvSpPr/>
          <p:nvPr/>
        </p:nvSpPr>
        <p:spPr>
          <a:xfrm>
            <a:off x="4962300" y="346250"/>
            <a:ext cx="3143400" cy="137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ELEMENTOS DE UN REQUEST</a:t>
            </a:r>
            <a:endParaRPr>
              <a:solidFill>
                <a:schemeClr val="lt1"/>
              </a:solidFill>
            </a:endParaRPr>
          </a:p>
          <a:p>
            <a:pPr indent="-317500" lvl="0" marL="457200" rtl="0" algn="l">
              <a:spcBef>
                <a:spcPts val="0"/>
              </a:spcBef>
              <a:spcAft>
                <a:spcPts val="0"/>
              </a:spcAft>
              <a:buClr>
                <a:schemeClr val="lt1"/>
              </a:buClr>
              <a:buSzPts val="1400"/>
              <a:buChar char="-"/>
            </a:pPr>
            <a:r>
              <a:rPr b="1" lang="es" sz="1600">
                <a:solidFill>
                  <a:srgbClr val="FFFF00"/>
                </a:solidFill>
              </a:rPr>
              <a:t>Método</a:t>
            </a:r>
            <a:r>
              <a:rPr b="1" lang="es" sz="1600">
                <a:solidFill>
                  <a:srgbClr val="FFFF00"/>
                </a:solidFill>
              </a:rPr>
              <a:t> HTTP (Verbo</a:t>
            </a:r>
            <a:r>
              <a:rPr lang="es">
                <a:solidFill>
                  <a:schemeClr val="lt1"/>
                </a:solidFill>
              </a:rPr>
              <a:t>)</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El destino (URL)</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Parámetros</a:t>
            </a:r>
            <a:r>
              <a:rPr lang="es">
                <a:solidFill>
                  <a:schemeClr val="lt1"/>
                </a:solidFill>
              </a:rPr>
              <a:t> </a:t>
            </a:r>
            <a:endParaRPr>
              <a:solidFill>
                <a:schemeClr val="lt1"/>
              </a:solidFill>
            </a:endParaRPr>
          </a:p>
        </p:txBody>
      </p:sp>
      <p:sp>
        <p:nvSpPr>
          <p:cNvPr id="338" name="Google Shape;338;p31"/>
          <p:cNvSpPr/>
          <p:nvPr/>
        </p:nvSpPr>
        <p:spPr>
          <a:xfrm>
            <a:off x="794550" y="2869950"/>
            <a:ext cx="3143400" cy="137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ELEMENTOS DE UN RESPONSE</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Código de respuesta</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Content Type (html,json,etc)</a:t>
            </a:r>
            <a:endParaRPr>
              <a:solidFill>
                <a:schemeClr val="lt1"/>
              </a:solidFill>
            </a:endParaRPr>
          </a:p>
          <a:p>
            <a:pPr indent="-317500" lvl="0" marL="457200" rtl="0" algn="l">
              <a:spcBef>
                <a:spcPts val="0"/>
              </a:spcBef>
              <a:spcAft>
                <a:spcPts val="0"/>
              </a:spcAft>
              <a:buClr>
                <a:schemeClr val="lt1"/>
              </a:buClr>
              <a:buSzPts val="1400"/>
              <a:buChar char="-"/>
            </a:pPr>
            <a:r>
              <a:rPr lang="es">
                <a:solidFill>
                  <a:schemeClr val="lt1"/>
                </a:solidFill>
              </a:rPr>
              <a:t>El contenido</a:t>
            </a:r>
            <a:endParaRPr>
              <a:solidFill>
                <a:schemeClr val="lt1"/>
              </a:solidFill>
            </a:endParaRPr>
          </a:p>
        </p:txBody>
      </p:sp>
      <p:cxnSp>
        <p:nvCxnSpPr>
          <p:cNvPr id="339" name="Google Shape;339;p31"/>
          <p:cNvCxnSpPr>
            <a:stCxn id="335" idx="3"/>
            <a:endCxn id="337" idx="1"/>
          </p:cNvCxnSpPr>
          <p:nvPr/>
        </p:nvCxnSpPr>
        <p:spPr>
          <a:xfrm>
            <a:off x="3347024" y="1033988"/>
            <a:ext cx="1615200" cy="0"/>
          </a:xfrm>
          <a:prstGeom prst="straightConnector1">
            <a:avLst/>
          </a:prstGeom>
          <a:noFill/>
          <a:ln cap="flat" cmpd="sng" w="38100">
            <a:solidFill>
              <a:srgbClr val="FF9900"/>
            </a:solidFill>
            <a:prstDash val="solid"/>
            <a:round/>
            <a:headEnd len="med" w="med" type="none"/>
            <a:tailEnd len="med" w="med" type="triangle"/>
          </a:ln>
        </p:spPr>
      </p:cxnSp>
      <p:cxnSp>
        <p:nvCxnSpPr>
          <p:cNvPr id="340" name="Google Shape;340;p31"/>
          <p:cNvCxnSpPr>
            <a:stCxn id="336" idx="1"/>
            <a:endCxn id="338" idx="3"/>
          </p:cNvCxnSpPr>
          <p:nvPr/>
        </p:nvCxnSpPr>
        <p:spPr>
          <a:xfrm rot="10800000">
            <a:off x="3937939" y="3557700"/>
            <a:ext cx="2382300" cy="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pic>
        <p:nvPicPr>
          <p:cNvPr id="1574" name="Google Shape;1574;p157"/>
          <p:cNvPicPr preferRelativeResize="0"/>
          <p:nvPr/>
        </p:nvPicPr>
        <p:blipFill>
          <a:blip r:embed="rId3">
            <a:alphaModFix/>
          </a:blip>
          <a:stretch>
            <a:fillRect/>
          </a:stretch>
        </p:blipFill>
        <p:spPr>
          <a:xfrm>
            <a:off x="352425" y="451200"/>
            <a:ext cx="8439150" cy="4124325"/>
          </a:xfrm>
          <a:prstGeom prst="rect">
            <a:avLst/>
          </a:prstGeom>
          <a:noFill/>
          <a:ln>
            <a:noFill/>
          </a:ln>
        </p:spPr>
      </p:pic>
      <p:cxnSp>
        <p:nvCxnSpPr>
          <p:cNvPr id="1575" name="Google Shape;1575;p157"/>
          <p:cNvCxnSpPr/>
          <p:nvPr/>
        </p:nvCxnSpPr>
        <p:spPr>
          <a:xfrm>
            <a:off x="992425" y="2966575"/>
            <a:ext cx="3884400" cy="21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p158"/>
          <p:cNvPicPr preferRelativeResize="0"/>
          <p:nvPr/>
        </p:nvPicPr>
        <p:blipFill>
          <a:blip r:embed="rId3">
            <a:alphaModFix/>
          </a:blip>
          <a:stretch>
            <a:fillRect/>
          </a:stretch>
        </p:blipFill>
        <p:spPr>
          <a:xfrm>
            <a:off x="290513" y="862013"/>
            <a:ext cx="8562975" cy="3419475"/>
          </a:xfrm>
          <a:prstGeom prst="rect">
            <a:avLst/>
          </a:prstGeom>
          <a:noFill/>
          <a:ln>
            <a:noFill/>
          </a:ln>
        </p:spPr>
      </p:pic>
      <p:cxnSp>
        <p:nvCxnSpPr>
          <p:cNvPr id="1581" name="Google Shape;1581;p158"/>
          <p:cNvCxnSpPr/>
          <p:nvPr/>
        </p:nvCxnSpPr>
        <p:spPr>
          <a:xfrm>
            <a:off x="917725" y="3670875"/>
            <a:ext cx="4482000" cy="32100"/>
          </a:xfrm>
          <a:prstGeom prst="straightConnector1">
            <a:avLst/>
          </a:prstGeom>
          <a:noFill/>
          <a:ln cap="flat" cmpd="sng" w="9525">
            <a:solidFill>
              <a:srgbClr val="FF0000"/>
            </a:solidFill>
            <a:prstDash val="solid"/>
            <a:round/>
            <a:headEnd len="med" w="med" type="none"/>
            <a:tailEnd len="med" w="med" type="none"/>
          </a:ln>
        </p:spPr>
      </p:cxnSp>
      <p:pic>
        <p:nvPicPr>
          <p:cNvPr id="1582" name="Google Shape;1582;p158"/>
          <p:cNvPicPr preferRelativeResize="0"/>
          <p:nvPr/>
        </p:nvPicPr>
        <p:blipFill>
          <a:blip r:embed="rId4">
            <a:alphaModFix/>
          </a:blip>
          <a:stretch>
            <a:fillRect/>
          </a:stretch>
        </p:blipFill>
        <p:spPr>
          <a:xfrm>
            <a:off x="2209813" y="1551538"/>
            <a:ext cx="4724400" cy="1704975"/>
          </a:xfrm>
          <a:prstGeom prst="rect">
            <a:avLst/>
          </a:prstGeom>
          <a:noFill/>
          <a:ln>
            <a:noFill/>
          </a:ln>
        </p:spPr>
      </p:pic>
      <p:pic>
        <p:nvPicPr>
          <p:cNvPr id="1583" name="Google Shape;1583;p158"/>
          <p:cNvPicPr preferRelativeResize="0"/>
          <p:nvPr/>
        </p:nvPicPr>
        <p:blipFill>
          <a:blip r:embed="rId5">
            <a:alphaModFix/>
          </a:blip>
          <a:stretch>
            <a:fillRect/>
          </a:stretch>
        </p:blipFill>
        <p:spPr>
          <a:xfrm>
            <a:off x="2209825" y="1609725"/>
            <a:ext cx="4972050" cy="119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159"/>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589" name="Google Shape;1589;p159"/>
          <p:cNvSpPr/>
          <p:nvPr/>
        </p:nvSpPr>
        <p:spPr>
          <a:xfrm>
            <a:off x="5047425" y="270650"/>
            <a:ext cx="2704800" cy="12450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59"/>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Terminamos por el dia de hoy !! si llegamos hasta </a:t>
            </a:r>
            <a:r>
              <a:rPr b="1" lang="es" sz="1300">
                <a:solidFill>
                  <a:schemeClr val="lt1"/>
                </a:solidFill>
                <a:latin typeface="Comfortaa"/>
                <a:ea typeface="Comfortaa"/>
                <a:cs typeface="Comfortaa"/>
                <a:sym typeface="Comfortaa"/>
              </a:rPr>
              <a:t>aquí</a:t>
            </a:r>
            <a:r>
              <a:rPr b="1" lang="es" sz="1300">
                <a:solidFill>
                  <a:schemeClr val="lt1"/>
                </a:solidFill>
                <a:latin typeface="Comfortaa"/>
                <a:ea typeface="Comfortaa"/>
                <a:cs typeface="Comfortaa"/>
                <a:sym typeface="Comfortaa"/>
              </a:rPr>
              <a:t> escucharemos we are the champion !</a:t>
            </a:r>
            <a:endParaRPr b="1" sz="1300">
              <a:solidFill>
                <a:schemeClr val="lt1"/>
              </a:solidFill>
              <a:latin typeface="Comfortaa"/>
              <a:ea typeface="Comfortaa"/>
              <a:cs typeface="Comfortaa"/>
              <a:sym typeface="Comfortaa"/>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60"/>
          <p:cNvSpPr txBox="1"/>
          <p:nvPr>
            <p:ph type="title"/>
          </p:nvPr>
        </p:nvSpPr>
        <p:spPr>
          <a:xfrm>
            <a:off x="729450" y="2056375"/>
            <a:ext cx="7278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Patrones</a:t>
            </a:r>
            <a:r>
              <a:rPr lang="es"/>
              <a:t> de diseño</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de una aplicación en capas</a:t>
            </a:r>
            <a:endParaRPr/>
          </a:p>
        </p:txBody>
      </p:sp>
      <p:sp>
        <p:nvSpPr>
          <p:cNvPr id="1601" name="Google Shape;1601;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a:solidFill>
                  <a:srgbClr val="000000"/>
                </a:solidFill>
                <a:latin typeface="Comfortaa"/>
                <a:ea typeface="Comfortaa"/>
                <a:cs typeface="Comfortaa"/>
                <a:sym typeface="Comfortaa"/>
              </a:rPr>
              <a:t>En una arquitectura de capas cada proceso (cliente o servidor) compone una</a:t>
            </a:r>
            <a:endParaRPr b="1">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rPr b="1" lang="es">
                <a:solidFill>
                  <a:srgbClr val="000000"/>
                </a:solidFill>
                <a:latin typeface="Comfortaa"/>
                <a:ea typeface="Comfortaa"/>
                <a:cs typeface="Comfortaa"/>
                <a:sym typeface="Comfortaa"/>
              </a:rPr>
              <a:t>capa que puede describirse en función de un conjunto de</a:t>
            </a:r>
            <a:endParaRPr b="1">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rPr b="1" lang="es">
                <a:solidFill>
                  <a:srgbClr val="000000"/>
                </a:solidFill>
                <a:latin typeface="Comfortaa"/>
                <a:ea typeface="Comfortaa"/>
                <a:cs typeface="Comfortaa"/>
                <a:sym typeface="Comfortaa"/>
              </a:rPr>
              <a:t>responsabilidades bien marcadas.</a:t>
            </a:r>
            <a:endParaRPr b="1">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t/>
            </a:r>
            <a:endParaRPr b="1">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rPr b="1" lang="es">
                <a:solidFill>
                  <a:srgbClr val="000000"/>
                </a:solidFill>
                <a:latin typeface="Comfortaa"/>
                <a:ea typeface="Comfortaa"/>
                <a:cs typeface="Comfortaa"/>
                <a:sym typeface="Comfortaa"/>
              </a:rPr>
              <a:t>En general, una aplicación JEE consta de las siguientes 4 capas:</a:t>
            </a:r>
            <a:endParaRPr b="1">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t/>
            </a:r>
            <a:endParaRPr b="1">
              <a:solidFill>
                <a:srgbClr val="000000"/>
              </a:solidFill>
              <a:latin typeface="Comfortaa"/>
              <a:ea typeface="Comfortaa"/>
              <a:cs typeface="Comfortaa"/>
              <a:sym typeface="Comfortaa"/>
            </a:endParaRPr>
          </a:p>
          <a:p>
            <a:pPr indent="-311150" lvl="0" marL="457200" marR="0" rtl="0" algn="l">
              <a:lnSpc>
                <a:spcPct val="100000"/>
              </a:lnSpc>
              <a:spcBef>
                <a:spcPts val="0"/>
              </a:spcBef>
              <a:spcAft>
                <a:spcPts val="0"/>
              </a:spcAft>
              <a:buClr>
                <a:srgbClr val="000000"/>
              </a:buClr>
              <a:buSzPts val="1300"/>
              <a:buFont typeface="Comfortaa"/>
              <a:buChar char="-"/>
            </a:pPr>
            <a:r>
              <a:rPr b="1" lang="es">
                <a:solidFill>
                  <a:srgbClr val="000000"/>
                </a:solidFill>
                <a:latin typeface="Comfortaa"/>
                <a:ea typeface="Comfortaa"/>
                <a:cs typeface="Comfortaa"/>
                <a:sym typeface="Comfortaa"/>
              </a:rPr>
              <a:t>Capa de datos</a:t>
            </a:r>
            <a:endParaRPr b="1">
              <a:solidFill>
                <a:srgbClr val="000000"/>
              </a:solidFill>
              <a:latin typeface="Comfortaa"/>
              <a:ea typeface="Comfortaa"/>
              <a:cs typeface="Comfortaa"/>
              <a:sym typeface="Comfortaa"/>
            </a:endParaRPr>
          </a:p>
          <a:p>
            <a:pPr indent="-311150" lvl="0" marL="457200" marR="0" rtl="0" algn="l">
              <a:lnSpc>
                <a:spcPct val="100000"/>
              </a:lnSpc>
              <a:spcBef>
                <a:spcPts val="0"/>
              </a:spcBef>
              <a:spcAft>
                <a:spcPts val="0"/>
              </a:spcAft>
              <a:buClr>
                <a:srgbClr val="000000"/>
              </a:buClr>
              <a:buSzPts val="1300"/>
              <a:buFont typeface="Comfortaa"/>
              <a:buChar char="-"/>
            </a:pPr>
            <a:r>
              <a:rPr b="1" lang="es">
                <a:solidFill>
                  <a:srgbClr val="000000"/>
                </a:solidFill>
                <a:latin typeface="Comfortaa"/>
                <a:ea typeface="Comfortaa"/>
                <a:cs typeface="Comfortaa"/>
                <a:sym typeface="Comfortaa"/>
              </a:rPr>
              <a:t>Capa de acceso a datos</a:t>
            </a:r>
            <a:endParaRPr b="1">
              <a:solidFill>
                <a:srgbClr val="000000"/>
              </a:solidFill>
              <a:latin typeface="Comfortaa"/>
              <a:ea typeface="Comfortaa"/>
              <a:cs typeface="Comfortaa"/>
              <a:sym typeface="Comfortaa"/>
            </a:endParaRPr>
          </a:p>
          <a:p>
            <a:pPr indent="-311150" lvl="0" marL="457200" marR="0" rtl="0" algn="l">
              <a:lnSpc>
                <a:spcPct val="100000"/>
              </a:lnSpc>
              <a:spcBef>
                <a:spcPts val="0"/>
              </a:spcBef>
              <a:spcAft>
                <a:spcPts val="0"/>
              </a:spcAft>
              <a:buClr>
                <a:srgbClr val="000000"/>
              </a:buClr>
              <a:buSzPts val="1300"/>
              <a:buFont typeface="Comfortaa"/>
              <a:buChar char="-"/>
            </a:pPr>
            <a:r>
              <a:rPr b="1" lang="es">
                <a:solidFill>
                  <a:srgbClr val="000000"/>
                </a:solidFill>
                <a:latin typeface="Comfortaa"/>
                <a:ea typeface="Comfortaa"/>
                <a:cs typeface="Comfortaa"/>
                <a:sym typeface="Comfortaa"/>
              </a:rPr>
              <a:t>Capa de aplicación</a:t>
            </a:r>
            <a:endParaRPr b="1">
              <a:solidFill>
                <a:srgbClr val="000000"/>
              </a:solidFill>
              <a:latin typeface="Comfortaa"/>
              <a:ea typeface="Comfortaa"/>
              <a:cs typeface="Comfortaa"/>
              <a:sym typeface="Comfortaa"/>
            </a:endParaRPr>
          </a:p>
          <a:p>
            <a:pPr indent="-311150" lvl="0" marL="457200" marR="0" rtl="0" algn="l">
              <a:lnSpc>
                <a:spcPct val="100000"/>
              </a:lnSpc>
              <a:spcBef>
                <a:spcPts val="0"/>
              </a:spcBef>
              <a:spcAft>
                <a:spcPts val="0"/>
              </a:spcAft>
              <a:buClr>
                <a:srgbClr val="000000"/>
              </a:buClr>
              <a:buSzPts val="1300"/>
              <a:buFont typeface="Comfortaa"/>
              <a:buChar char="-"/>
            </a:pPr>
            <a:r>
              <a:rPr b="1" lang="es">
                <a:solidFill>
                  <a:srgbClr val="000000"/>
                </a:solidFill>
                <a:latin typeface="Comfortaa"/>
                <a:ea typeface="Comfortaa"/>
                <a:cs typeface="Comfortaa"/>
                <a:sym typeface="Comfortaa"/>
              </a:rPr>
              <a:t>Capa Web</a:t>
            </a:r>
            <a:endParaRPr b="1">
              <a:solidFill>
                <a:srgbClr val="000000"/>
              </a:solidFill>
              <a:latin typeface="Comfortaa"/>
              <a:ea typeface="Comfortaa"/>
              <a:cs typeface="Comfortaa"/>
              <a:sym typeface="Comforta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pic>
        <p:nvPicPr>
          <p:cNvPr id="1606" name="Google Shape;1606;p162"/>
          <p:cNvPicPr preferRelativeResize="0"/>
          <p:nvPr/>
        </p:nvPicPr>
        <p:blipFill>
          <a:blip r:embed="rId3">
            <a:alphaModFix/>
          </a:blip>
          <a:stretch>
            <a:fillRect/>
          </a:stretch>
        </p:blipFill>
        <p:spPr>
          <a:xfrm>
            <a:off x="63900" y="1572338"/>
            <a:ext cx="1050949" cy="1050949"/>
          </a:xfrm>
          <a:prstGeom prst="rect">
            <a:avLst/>
          </a:prstGeom>
          <a:noFill/>
          <a:ln>
            <a:noFill/>
          </a:ln>
        </p:spPr>
      </p:pic>
      <p:sp>
        <p:nvSpPr>
          <p:cNvPr id="1607" name="Google Shape;1607;p162"/>
          <p:cNvSpPr/>
          <p:nvPr/>
        </p:nvSpPr>
        <p:spPr>
          <a:xfrm>
            <a:off x="1288525" y="766725"/>
            <a:ext cx="1884900" cy="2662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62"/>
          <p:cNvSpPr/>
          <p:nvPr/>
        </p:nvSpPr>
        <p:spPr>
          <a:xfrm>
            <a:off x="3347100" y="766725"/>
            <a:ext cx="3904800" cy="2662200"/>
          </a:xfrm>
          <a:prstGeom prst="rect">
            <a:avLst/>
          </a:prstGeom>
          <a:solidFill>
            <a:srgbClr val="00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62"/>
          <p:cNvCxnSpPr/>
          <p:nvPr/>
        </p:nvCxnSpPr>
        <p:spPr>
          <a:xfrm flipH="1" rot="10800000">
            <a:off x="266225" y="575200"/>
            <a:ext cx="8338200" cy="10500"/>
          </a:xfrm>
          <a:prstGeom prst="straightConnector1">
            <a:avLst/>
          </a:prstGeom>
          <a:noFill/>
          <a:ln cap="flat" cmpd="sng" w="19050">
            <a:solidFill>
              <a:schemeClr val="dk2"/>
            </a:solidFill>
            <a:prstDash val="solid"/>
            <a:round/>
            <a:headEnd len="med" w="med" type="none"/>
            <a:tailEnd len="med" w="med" type="none"/>
          </a:ln>
        </p:spPr>
      </p:cxnSp>
      <p:sp>
        <p:nvSpPr>
          <p:cNvPr id="1610" name="Google Shape;1610;p162"/>
          <p:cNvSpPr txBox="1"/>
          <p:nvPr/>
        </p:nvSpPr>
        <p:spPr>
          <a:xfrm>
            <a:off x="1618675" y="185500"/>
            <a:ext cx="12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FRONTEND</a:t>
            </a:r>
            <a:endParaRPr b="1">
              <a:latin typeface="Lato"/>
              <a:ea typeface="Lato"/>
              <a:cs typeface="Lato"/>
              <a:sym typeface="Lato"/>
            </a:endParaRPr>
          </a:p>
        </p:txBody>
      </p:sp>
      <p:sp>
        <p:nvSpPr>
          <p:cNvPr id="1611" name="Google Shape;1611;p162"/>
          <p:cNvSpPr txBox="1"/>
          <p:nvPr/>
        </p:nvSpPr>
        <p:spPr>
          <a:xfrm>
            <a:off x="4820375" y="185500"/>
            <a:ext cx="12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BACKEND</a:t>
            </a:r>
            <a:endParaRPr b="1">
              <a:latin typeface="Lato"/>
              <a:ea typeface="Lato"/>
              <a:cs typeface="Lato"/>
              <a:sym typeface="Lato"/>
            </a:endParaRPr>
          </a:p>
        </p:txBody>
      </p:sp>
      <p:sp>
        <p:nvSpPr>
          <p:cNvPr id="1612" name="Google Shape;1612;p162"/>
          <p:cNvSpPr txBox="1"/>
          <p:nvPr/>
        </p:nvSpPr>
        <p:spPr>
          <a:xfrm>
            <a:off x="274825" y="3673800"/>
            <a:ext cx="7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USER</a:t>
            </a:r>
            <a:endParaRPr b="1">
              <a:latin typeface="Lato"/>
              <a:ea typeface="Lato"/>
              <a:cs typeface="Lato"/>
              <a:sym typeface="Lato"/>
            </a:endParaRPr>
          </a:p>
        </p:txBody>
      </p:sp>
      <p:pic>
        <p:nvPicPr>
          <p:cNvPr id="1613" name="Google Shape;1613;p162"/>
          <p:cNvPicPr preferRelativeResize="0"/>
          <p:nvPr/>
        </p:nvPicPr>
        <p:blipFill>
          <a:blip r:embed="rId4">
            <a:alphaModFix/>
          </a:blip>
          <a:stretch>
            <a:fillRect/>
          </a:stretch>
        </p:blipFill>
        <p:spPr>
          <a:xfrm>
            <a:off x="7548400" y="1436688"/>
            <a:ext cx="1322275" cy="1322275"/>
          </a:xfrm>
          <a:prstGeom prst="rect">
            <a:avLst/>
          </a:prstGeom>
          <a:noFill/>
          <a:ln>
            <a:noFill/>
          </a:ln>
        </p:spPr>
      </p:pic>
      <p:cxnSp>
        <p:nvCxnSpPr>
          <p:cNvPr id="1614" name="Google Shape;1614;p162"/>
          <p:cNvCxnSpPr/>
          <p:nvPr/>
        </p:nvCxnSpPr>
        <p:spPr>
          <a:xfrm flipH="1">
            <a:off x="3248125" y="127800"/>
            <a:ext cx="10500" cy="3546000"/>
          </a:xfrm>
          <a:prstGeom prst="straightConnector1">
            <a:avLst/>
          </a:prstGeom>
          <a:noFill/>
          <a:ln cap="flat" cmpd="sng" w="19050">
            <a:solidFill>
              <a:schemeClr val="dk2"/>
            </a:solidFill>
            <a:prstDash val="solid"/>
            <a:round/>
            <a:headEnd len="med" w="med" type="none"/>
            <a:tailEnd len="med" w="med" type="none"/>
          </a:ln>
        </p:spPr>
      </p:cxnSp>
      <p:sp>
        <p:nvSpPr>
          <p:cNvPr id="1615" name="Google Shape;1615;p162"/>
          <p:cNvSpPr/>
          <p:nvPr/>
        </p:nvSpPr>
        <p:spPr>
          <a:xfrm>
            <a:off x="3529275" y="1613325"/>
            <a:ext cx="1650600" cy="9690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FACADE</a:t>
            </a:r>
            <a:endParaRPr b="1"/>
          </a:p>
        </p:txBody>
      </p:sp>
      <p:sp>
        <p:nvSpPr>
          <p:cNvPr id="1616" name="Google Shape;1616;p162"/>
          <p:cNvSpPr/>
          <p:nvPr/>
        </p:nvSpPr>
        <p:spPr>
          <a:xfrm>
            <a:off x="6236650" y="172507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sp>
        <p:nvSpPr>
          <p:cNvPr id="1617" name="Google Shape;1617;p162"/>
          <p:cNvSpPr/>
          <p:nvPr/>
        </p:nvSpPr>
        <p:spPr>
          <a:xfrm>
            <a:off x="5535725" y="86782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sp>
        <p:nvSpPr>
          <p:cNvPr id="1618" name="Google Shape;1618;p162"/>
          <p:cNvSpPr/>
          <p:nvPr/>
        </p:nvSpPr>
        <p:spPr>
          <a:xfrm>
            <a:off x="5587150" y="262622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pic>
        <p:nvPicPr>
          <p:cNvPr id="1619" name="Google Shape;1619;p162"/>
          <p:cNvPicPr preferRelativeResize="0"/>
          <p:nvPr/>
        </p:nvPicPr>
        <p:blipFill>
          <a:blip r:embed="rId5">
            <a:alphaModFix/>
          </a:blip>
          <a:stretch>
            <a:fillRect/>
          </a:stretch>
        </p:blipFill>
        <p:spPr>
          <a:xfrm>
            <a:off x="1341888" y="1235275"/>
            <a:ext cx="1725076" cy="1725076"/>
          </a:xfrm>
          <a:prstGeom prst="rect">
            <a:avLst/>
          </a:prstGeom>
          <a:noFill/>
          <a:ln>
            <a:noFill/>
          </a:ln>
        </p:spPr>
      </p:pic>
      <p:sp>
        <p:nvSpPr>
          <p:cNvPr id="1620" name="Google Shape;1620;p162"/>
          <p:cNvSpPr txBox="1"/>
          <p:nvPr/>
        </p:nvSpPr>
        <p:spPr>
          <a:xfrm>
            <a:off x="1405665" y="3673800"/>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PRESENTACIÓN</a:t>
            </a:r>
            <a:endParaRPr b="1">
              <a:latin typeface="Lato"/>
              <a:ea typeface="Lato"/>
              <a:cs typeface="Lato"/>
              <a:sym typeface="Lato"/>
            </a:endParaRPr>
          </a:p>
        </p:txBody>
      </p:sp>
      <p:sp>
        <p:nvSpPr>
          <p:cNvPr id="1621" name="Google Shape;1621;p162"/>
          <p:cNvSpPr txBox="1"/>
          <p:nvPr/>
        </p:nvSpPr>
        <p:spPr>
          <a:xfrm>
            <a:off x="4774046" y="3673800"/>
            <a:ext cx="1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NEGOCIO</a:t>
            </a:r>
            <a:endParaRPr b="1">
              <a:latin typeface="Lato"/>
              <a:ea typeface="Lato"/>
              <a:cs typeface="Lato"/>
              <a:sym typeface="Lato"/>
            </a:endParaRPr>
          </a:p>
        </p:txBody>
      </p:sp>
      <p:sp>
        <p:nvSpPr>
          <p:cNvPr id="1622" name="Google Shape;1622;p162"/>
          <p:cNvSpPr txBox="1"/>
          <p:nvPr/>
        </p:nvSpPr>
        <p:spPr>
          <a:xfrm>
            <a:off x="7684084" y="3673800"/>
            <a:ext cx="1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BASE DE DATOS</a:t>
            </a:r>
            <a:endParaRPr b="1">
              <a:latin typeface="Lato"/>
              <a:ea typeface="Lato"/>
              <a:cs typeface="Lato"/>
              <a:sym typeface="Lato"/>
            </a:endParaRPr>
          </a:p>
        </p:txBody>
      </p:sp>
      <p:cxnSp>
        <p:nvCxnSpPr>
          <p:cNvPr id="1623" name="Google Shape;1623;p162"/>
          <p:cNvCxnSpPr>
            <a:endCxn id="1619" idx="1"/>
          </p:cNvCxnSpPr>
          <p:nvPr/>
        </p:nvCxnSpPr>
        <p:spPr>
          <a:xfrm>
            <a:off x="873288" y="2097813"/>
            <a:ext cx="468600" cy="0"/>
          </a:xfrm>
          <a:prstGeom prst="straightConnector1">
            <a:avLst/>
          </a:prstGeom>
          <a:noFill/>
          <a:ln cap="flat" cmpd="sng" w="19050">
            <a:solidFill>
              <a:schemeClr val="dk2"/>
            </a:solidFill>
            <a:prstDash val="solid"/>
            <a:round/>
            <a:headEnd len="med" w="med" type="none"/>
            <a:tailEnd len="med" w="med" type="triangle"/>
          </a:ln>
        </p:spPr>
      </p:cxnSp>
      <p:cxnSp>
        <p:nvCxnSpPr>
          <p:cNvPr id="1624" name="Google Shape;1624;p162"/>
          <p:cNvCxnSpPr>
            <a:endCxn id="1615" idx="2"/>
          </p:cNvCxnSpPr>
          <p:nvPr/>
        </p:nvCxnSpPr>
        <p:spPr>
          <a:xfrm>
            <a:off x="2952975" y="2097825"/>
            <a:ext cx="576300" cy="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62"/>
          <p:cNvCxnSpPr>
            <a:endCxn id="1616" idx="1"/>
          </p:cNvCxnSpPr>
          <p:nvPr/>
        </p:nvCxnSpPr>
        <p:spPr>
          <a:xfrm>
            <a:off x="5179750" y="2097825"/>
            <a:ext cx="1056900" cy="0"/>
          </a:xfrm>
          <a:prstGeom prst="straightConnector1">
            <a:avLst/>
          </a:prstGeom>
          <a:noFill/>
          <a:ln cap="flat" cmpd="sng" w="19050">
            <a:solidFill>
              <a:schemeClr val="dk2"/>
            </a:solidFill>
            <a:prstDash val="solid"/>
            <a:round/>
            <a:headEnd len="med" w="med" type="none"/>
            <a:tailEnd len="med" w="med" type="triangle"/>
          </a:ln>
        </p:spPr>
      </p:cxnSp>
      <p:cxnSp>
        <p:nvCxnSpPr>
          <p:cNvPr id="1626" name="Google Shape;1626;p162"/>
          <p:cNvCxnSpPr>
            <a:stCxn id="1615" idx="7"/>
            <a:endCxn id="1617" idx="1"/>
          </p:cNvCxnSpPr>
          <p:nvPr/>
        </p:nvCxnSpPr>
        <p:spPr>
          <a:xfrm rot="-5400000">
            <a:off x="4979550" y="1199032"/>
            <a:ext cx="514800" cy="597600"/>
          </a:xfrm>
          <a:prstGeom prst="bentConnector2">
            <a:avLst/>
          </a:prstGeom>
          <a:noFill/>
          <a:ln cap="flat" cmpd="sng" w="19050">
            <a:solidFill>
              <a:schemeClr val="dk2"/>
            </a:solidFill>
            <a:prstDash val="solid"/>
            <a:round/>
            <a:headEnd len="med" w="med" type="none"/>
            <a:tailEnd len="med" w="med" type="stealth"/>
          </a:ln>
        </p:spPr>
      </p:cxnSp>
      <p:cxnSp>
        <p:nvCxnSpPr>
          <p:cNvPr id="1627" name="Google Shape;1627;p162"/>
          <p:cNvCxnSpPr>
            <a:stCxn id="1615" idx="5"/>
            <a:endCxn id="1618" idx="1"/>
          </p:cNvCxnSpPr>
          <p:nvPr/>
        </p:nvCxnSpPr>
        <p:spPr>
          <a:xfrm flipH="1" rot="-5400000">
            <a:off x="4983300" y="2395268"/>
            <a:ext cx="558600" cy="648900"/>
          </a:xfrm>
          <a:prstGeom prst="bentConnector2">
            <a:avLst/>
          </a:prstGeom>
          <a:noFill/>
          <a:ln cap="flat" cmpd="sng" w="19050">
            <a:solidFill>
              <a:schemeClr val="dk2"/>
            </a:solidFill>
            <a:prstDash val="solid"/>
            <a:round/>
            <a:headEnd len="med" w="med" type="none"/>
            <a:tailEnd len="med" w="med" type="triangle"/>
          </a:ln>
        </p:spPr>
      </p:cxnSp>
      <p:cxnSp>
        <p:nvCxnSpPr>
          <p:cNvPr id="1628" name="Google Shape;1628;p162"/>
          <p:cNvCxnSpPr>
            <a:endCxn id="1613" idx="1"/>
          </p:cNvCxnSpPr>
          <p:nvPr/>
        </p:nvCxnSpPr>
        <p:spPr>
          <a:xfrm>
            <a:off x="7056400" y="2097825"/>
            <a:ext cx="492000" cy="0"/>
          </a:xfrm>
          <a:prstGeom prst="straightConnector1">
            <a:avLst/>
          </a:prstGeom>
          <a:noFill/>
          <a:ln cap="flat" cmpd="sng" w="19050">
            <a:solidFill>
              <a:schemeClr val="dk2"/>
            </a:solidFill>
            <a:prstDash val="solid"/>
            <a:round/>
            <a:headEnd len="med" w="med" type="none"/>
            <a:tailEnd len="med" w="med" type="triangle"/>
          </a:ln>
        </p:spPr>
      </p:cxnSp>
      <p:cxnSp>
        <p:nvCxnSpPr>
          <p:cNvPr id="1629" name="Google Shape;1629;p162"/>
          <p:cNvCxnSpPr>
            <a:stCxn id="1613" idx="1"/>
            <a:endCxn id="1616" idx="3"/>
          </p:cNvCxnSpPr>
          <p:nvPr/>
        </p:nvCxnSpPr>
        <p:spPr>
          <a:xfrm rot="10800000">
            <a:off x="7056400" y="2097825"/>
            <a:ext cx="492000" cy="0"/>
          </a:xfrm>
          <a:prstGeom prst="straightConnector1">
            <a:avLst/>
          </a:prstGeom>
          <a:noFill/>
          <a:ln cap="flat" cmpd="sng" w="9525">
            <a:solidFill>
              <a:schemeClr val="dk2"/>
            </a:solidFill>
            <a:prstDash val="solid"/>
            <a:round/>
            <a:headEnd len="med" w="med" type="none"/>
            <a:tailEnd len="med" w="med" type="triangle"/>
          </a:ln>
        </p:spPr>
      </p:cxnSp>
      <p:cxnSp>
        <p:nvCxnSpPr>
          <p:cNvPr id="1630" name="Google Shape;1630;p162"/>
          <p:cNvCxnSpPr>
            <a:stCxn id="1617" idx="1"/>
            <a:endCxn id="1615" idx="7"/>
          </p:cNvCxnSpPr>
          <p:nvPr/>
        </p:nvCxnSpPr>
        <p:spPr>
          <a:xfrm flipH="1">
            <a:off x="4938125" y="1240575"/>
            <a:ext cx="597600" cy="514800"/>
          </a:xfrm>
          <a:prstGeom prst="bentConnector2">
            <a:avLst/>
          </a:prstGeom>
          <a:noFill/>
          <a:ln cap="flat" cmpd="sng" w="9525">
            <a:solidFill>
              <a:schemeClr val="dk2"/>
            </a:solidFill>
            <a:prstDash val="solid"/>
            <a:round/>
            <a:headEnd len="med" w="med" type="none"/>
            <a:tailEnd len="med" w="med" type="triangle"/>
          </a:ln>
        </p:spPr>
      </p:cxnSp>
      <p:cxnSp>
        <p:nvCxnSpPr>
          <p:cNvPr id="1631" name="Google Shape;1631;p162"/>
          <p:cNvCxnSpPr>
            <a:stCxn id="1618" idx="1"/>
            <a:endCxn id="1615" idx="5"/>
          </p:cNvCxnSpPr>
          <p:nvPr/>
        </p:nvCxnSpPr>
        <p:spPr>
          <a:xfrm rot="10800000">
            <a:off x="4938250" y="2440375"/>
            <a:ext cx="648900" cy="558600"/>
          </a:xfrm>
          <a:prstGeom prst="bentConnector2">
            <a:avLst/>
          </a:prstGeom>
          <a:noFill/>
          <a:ln cap="flat" cmpd="sng" w="9525">
            <a:solidFill>
              <a:schemeClr val="dk2"/>
            </a:solidFill>
            <a:prstDash val="solid"/>
            <a:round/>
            <a:headEnd len="med" w="med" type="none"/>
            <a:tailEnd len="med" w="med" type="triangle"/>
          </a:ln>
        </p:spPr>
      </p:cxnSp>
      <p:cxnSp>
        <p:nvCxnSpPr>
          <p:cNvPr id="1632" name="Google Shape;1632;p162"/>
          <p:cNvCxnSpPr>
            <a:stCxn id="1615" idx="2"/>
            <a:endCxn id="1619" idx="3"/>
          </p:cNvCxnSpPr>
          <p:nvPr/>
        </p:nvCxnSpPr>
        <p:spPr>
          <a:xfrm rot="10800000">
            <a:off x="3066975" y="2097825"/>
            <a:ext cx="462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pic>
        <p:nvPicPr>
          <p:cNvPr id="1637" name="Google Shape;1637;p163"/>
          <p:cNvPicPr preferRelativeResize="0"/>
          <p:nvPr/>
        </p:nvPicPr>
        <p:blipFill>
          <a:blip r:embed="rId3">
            <a:alphaModFix/>
          </a:blip>
          <a:stretch>
            <a:fillRect/>
          </a:stretch>
        </p:blipFill>
        <p:spPr>
          <a:xfrm>
            <a:off x="63900" y="1572338"/>
            <a:ext cx="1050949" cy="1050949"/>
          </a:xfrm>
          <a:prstGeom prst="rect">
            <a:avLst/>
          </a:prstGeom>
          <a:noFill/>
          <a:ln>
            <a:noFill/>
          </a:ln>
        </p:spPr>
      </p:pic>
      <p:sp>
        <p:nvSpPr>
          <p:cNvPr id="1638" name="Google Shape;1638;p163"/>
          <p:cNvSpPr/>
          <p:nvPr/>
        </p:nvSpPr>
        <p:spPr>
          <a:xfrm>
            <a:off x="1288525" y="766725"/>
            <a:ext cx="1884900" cy="2662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3"/>
          <p:cNvSpPr/>
          <p:nvPr/>
        </p:nvSpPr>
        <p:spPr>
          <a:xfrm>
            <a:off x="3347100" y="766725"/>
            <a:ext cx="3904800" cy="2662200"/>
          </a:xfrm>
          <a:prstGeom prst="rect">
            <a:avLst/>
          </a:prstGeom>
          <a:solidFill>
            <a:srgbClr val="0000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0" name="Google Shape;1640;p163"/>
          <p:cNvCxnSpPr/>
          <p:nvPr/>
        </p:nvCxnSpPr>
        <p:spPr>
          <a:xfrm flipH="1" rot="10800000">
            <a:off x="266225" y="575200"/>
            <a:ext cx="8338200" cy="10500"/>
          </a:xfrm>
          <a:prstGeom prst="straightConnector1">
            <a:avLst/>
          </a:prstGeom>
          <a:noFill/>
          <a:ln cap="flat" cmpd="sng" w="19050">
            <a:solidFill>
              <a:schemeClr val="dk2"/>
            </a:solidFill>
            <a:prstDash val="solid"/>
            <a:round/>
            <a:headEnd len="med" w="med" type="none"/>
            <a:tailEnd len="med" w="med" type="none"/>
          </a:ln>
        </p:spPr>
      </p:cxnSp>
      <p:sp>
        <p:nvSpPr>
          <p:cNvPr id="1641" name="Google Shape;1641;p163"/>
          <p:cNvSpPr txBox="1"/>
          <p:nvPr/>
        </p:nvSpPr>
        <p:spPr>
          <a:xfrm>
            <a:off x="1618675" y="185500"/>
            <a:ext cx="12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FRONTEND</a:t>
            </a:r>
            <a:endParaRPr b="1">
              <a:latin typeface="Lato"/>
              <a:ea typeface="Lato"/>
              <a:cs typeface="Lato"/>
              <a:sym typeface="Lato"/>
            </a:endParaRPr>
          </a:p>
        </p:txBody>
      </p:sp>
      <p:sp>
        <p:nvSpPr>
          <p:cNvPr id="1642" name="Google Shape;1642;p163"/>
          <p:cNvSpPr txBox="1"/>
          <p:nvPr/>
        </p:nvSpPr>
        <p:spPr>
          <a:xfrm>
            <a:off x="4820375" y="185500"/>
            <a:ext cx="12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BACKEND</a:t>
            </a:r>
            <a:endParaRPr b="1">
              <a:latin typeface="Lato"/>
              <a:ea typeface="Lato"/>
              <a:cs typeface="Lato"/>
              <a:sym typeface="Lato"/>
            </a:endParaRPr>
          </a:p>
        </p:txBody>
      </p:sp>
      <p:sp>
        <p:nvSpPr>
          <p:cNvPr id="1643" name="Google Shape;1643;p163"/>
          <p:cNvSpPr txBox="1"/>
          <p:nvPr/>
        </p:nvSpPr>
        <p:spPr>
          <a:xfrm>
            <a:off x="274825" y="3673800"/>
            <a:ext cx="7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USER</a:t>
            </a:r>
            <a:endParaRPr b="1">
              <a:latin typeface="Lato"/>
              <a:ea typeface="Lato"/>
              <a:cs typeface="Lato"/>
              <a:sym typeface="Lato"/>
            </a:endParaRPr>
          </a:p>
        </p:txBody>
      </p:sp>
      <p:pic>
        <p:nvPicPr>
          <p:cNvPr id="1644" name="Google Shape;1644;p163"/>
          <p:cNvPicPr preferRelativeResize="0"/>
          <p:nvPr/>
        </p:nvPicPr>
        <p:blipFill>
          <a:blip r:embed="rId4">
            <a:alphaModFix/>
          </a:blip>
          <a:stretch>
            <a:fillRect/>
          </a:stretch>
        </p:blipFill>
        <p:spPr>
          <a:xfrm>
            <a:off x="7548400" y="1436688"/>
            <a:ext cx="1322275" cy="1322275"/>
          </a:xfrm>
          <a:prstGeom prst="rect">
            <a:avLst/>
          </a:prstGeom>
          <a:noFill/>
          <a:ln>
            <a:noFill/>
          </a:ln>
        </p:spPr>
      </p:pic>
      <p:cxnSp>
        <p:nvCxnSpPr>
          <p:cNvPr id="1645" name="Google Shape;1645;p163"/>
          <p:cNvCxnSpPr/>
          <p:nvPr/>
        </p:nvCxnSpPr>
        <p:spPr>
          <a:xfrm flipH="1">
            <a:off x="3248125" y="127800"/>
            <a:ext cx="10500" cy="3546000"/>
          </a:xfrm>
          <a:prstGeom prst="straightConnector1">
            <a:avLst/>
          </a:prstGeom>
          <a:noFill/>
          <a:ln cap="flat" cmpd="sng" w="19050">
            <a:solidFill>
              <a:schemeClr val="dk2"/>
            </a:solidFill>
            <a:prstDash val="solid"/>
            <a:round/>
            <a:headEnd len="med" w="med" type="none"/>
            <a:tailEnd len="med" w="med" type="none"/>
          </a:ln>
        </p:spPr>
      </p:cxnSp>
      <p:sp>
        <p:nvSpPr>
          <p:cNvPr id="1646" name="Google Shape;1646;p163"/>
          <p:cNvSpPr/>
          <p:nvPr/>
        </p:nvSpPr>
        <p:spPr>
          <a:xfrm>
            <a:off x="3529275" y="1613325"/>
            <a:ext cx="1650600" cy="9690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FACADE</a:t>
            </a:r>
            <a:endParaRPr b="1"/>
          </a:p>
        </p:txBody>
      </p:sp>
      <p:sp>
        <p:nvSpPr>
          <p:cNvPr id="1647" name="Google Shape;1647;p163"/>
          <p:cNvSpPr/>
          <p:nvPr/>
        </p:nvSpPr>
        <p:spPr>
          <a:xfrm>
            <a:off x="6236650" y="172507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sp>
        <p:nvSpPr>
          <p:cNvPr id="1648" name="Google Shape;1648;p163"/>
          <p:cNvSpPr/>
          <p:nvPr/>
        </p:nvSpPr>
        <p:spPr>
          <a:xfrm>
            <a:off x="5535725" y="86782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sp>
        <p:nvSpPr>
          <p:cNvPr id="1649" name="Google Shape;1649;p163"/>
          <p:cNvSpPr/>
          <p:nvPr/>
        </p:nvSpPr>
        <p:spPr>
          <a:xfrm>
            <a:off x="5587150" y="2626225"/>
            <a:ext cx="819900" cy="74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DAOS</a:t>
            </a:r>
            <a:endParaRPr b="1"/>
          </a:p>
        </p:txBody>
      </p:sp>
      <p:pic>
        <p:nvPicPr>
          <p:cNvPr id="1650" name="Google Shape;1650;p163"/>
          <p:cNvPicPr preferRelativeResize="0"/>
          <p:nvPr/>
        </p:nvPicPr>
        <p:blipFill>
          <a:blip r:embed="rId5">
            <a:alphaModFix/>
          </a:blip>
          <a:stretch>
            <a:fillRect/>
          </a:stretch>
        </p:blipFill>
        <p:spPr>
          <a:xfrm>
            <a:off x="1341888" y="1235275"/>
            <a:ext cx="1725076" cy="1725076"/>
          </a:xfrm>
          <a:prstGeom prst="rect">
            <a:avLst/>
          </a:prstGeom>
          <a:noFill/>
          <a:ln>
            <a:noFill/>
          </a:ln>
        </p:spPr>
      </p:pic>
      <p:sp>
        <p:nvSpPr>
          <p:cNvPr id="1651" name="Google Shape;1651;p163"/>
          <p:cNvSpPr txBox="1"/>
          <p:nvPr/>
        </p:nvSpPr>
        <p:spPr>
          <a:xfrm>
            <a:off x="1405665" y="3673800"/>
            <a:ext cx="1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PRESENTACIÓN</a:t>
            </a:r>
            <a:endParaRPr b="1">
              <a:latin typeface="Lato"/>
              <a:ea typeface="Lato"/>
              <a:cs typeface="Lato"/>
              <a:sym typeface="Lato"/>
            </a:endParaRPr>
          </a:p>
        </p:txBody>
      </p:sp>
      <p:sp>
        <p:nvSpPr>
          <p:cNvPr id="1652" name="Google Shape;1652;p163"/>
          <p:cNvSpPr txBox="1"/>
          <p:nvPr/>
        </p:nvSpPr>
        <p:spPr>
          <a:xfrm>
            <a:off x="4774046" y="3673800"/>
            <a:ext cx="1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NEGOCIO</a:t>
            </a:r>
            <a:endParaRPr b="1">
              <a:latin typeface="Lato"/>
              <a:ea typeface="Lato"/>
              <a:cs typeface="Lato"/>
              <a:sym typeface="Lato"/>
            </a:endParaRPr>
          </a:p>
        </p:txBody>
      </p:sp>
      <p:sp>
        <p:nvSpPr>
          <p:cNvPr id="1653" name="Google Shape;1653;p163"/>
          <p:cNvSpPr txBox="1"/>
          <p:nvPr/>
        </p:nvSpPr>
        <p:spPr>
          <a:xfrm>
            <a:off x="7684084" y="3673800"/>
            <a:ext cx="105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BASE DE DATOS</a:t>
            </a:r>
            <a:endParaRPr b="1">
              <a:latin typeface="Lato"/>
              <a:ea typeface="Lato"/>
              <a:cs typeface="Lato"/>
              <a:sym typeface="Lato"/>
            </a:endParaRPr>
          </a:p>
        </p:txBody>
      </p:sp>
      <p:cxnSp>
        <p:nvCxnSpPr>
          <p:cNvPr id="1654" name="Google Shape;1654;p163"/>
          <p:cNvCxnSpPr>
            <a:endCxn id="1650" idx="1"/>
          </p:cNvCxnSpPr>
          <p:nvPr/>
        </p:nvCxnSpPr>
        <p:spPr>
          <a:xfrm>
            <a:off x="873288" y="2097813"/>
            <a:ext cx="468600" cy="0"/>
          </a:xfrm>
          <a:prstGeom prst="straightConnector1">
            <a:avLst/>
          </a:prstGeom>
          <a:noFill/>
          <a:ln cap="flat" cmpd="sng" w="19050">
            <a:solidFill>
              <a:schemeClr val="dk2"/>
            </a:solidFill>
            <a:prstDash val="solid"/>
            <a:round/>
            <a:headEnd len="med" w="med" type="none"/>
            <a:tailEnd len="med" w="med" type="triangle"/>
          </a:ln>
        </p:spPr>
      </p:cxnSp>
      <p:cxnSp>
        <p:nvCxnSpPr>
          <p:cNvPr id="1655" name="Google Shape;1655;p163"/>
          <p:cNvCxnSpPr>
            <a:endCxn id="1646" idx="2"/>
          </p:cNvCxnSpPr>
          <p:nvPr/>
        </p:nvCxnSpPr>
        <p:spPr>
          <a:xfrm>
            <a:off x="2952975" y="2097825"/>
            <a:ext cx="576300" cy="0"/>
          </a:xfrm>
          <a:prstGeom prst="straightConnector1">
            <a:avLst/>
          </a:prstGeom>
          <a:noFill/>
          <a:ln cap="flat" cmpd="sng" w="19050">
            <a:solidFill>
              <a:schemeClr val="dk2"/>
            </a:solidFill>
            <a:prstDash val="solid"/>
            <a:round/>
            <a:headEnd len="med" w="med" type="none"/>
            <a:tailEnd len="med" w="med" type="triangle"/>
          </a:ln>
        </p:spPr>
      </p:cxnSp>
      <p:cxnSp>
        <p:nvCxnSpPr>
          <p:cNvPr id="1656" name="Google Shape;1656;p163"/>
          <p:cNvCxnSpPr>
            <a:endCxn id="1647" idx="1"/>
          </p:cNvCxnSpPr>
          <p:nvPr/>
        </p:nvCxnSpPr>
        <p:spPr>
          <a:xfrm>
            <a:off x="5179750" y="2097825"/>
            <a:ext cx="1056900" cy="0"/>
          </a:xfrm>
          <a:prstGeom prst="straightConnector1">
            <a:avLst/>
          </a:prstGeom>
          <a:noFill/>
          <a:ln cap="flat" cmpd="sng" w="19050">
            <a:solidFill>
              <a:schemeClr val="dk2"/>
            </a:solidFill>
            <a:prstDash val="solid"/>
            <a:round/>
            <a:headEnd len="med" w="med" type="none"/>
            <a:tailEnd len="med" w="med" type="triangle"/>
          </a:ln>
        </p:spPr>
      </p:cxnSp>
      <p:cxnSp>
        <p:nvCxnSpPr>
          <p:cNvPr id="1657" name="Google Shape;1657;p163"/>
          <p:cNvCxnSpPr>
            <a:stCxn id="1646" idx="7"/>
            <a:endCxn id="1648" idx="1"/>
          </p:cNvCxnSpPr>
          <p:nvPr/>
        </p:nvCxnSpPr>
        <p:spPr>
          <a:xfrm rot="-5400000">
            <a:off x="4979550" y="1199032"/>
            <a:ext cx="514800" cy="597600"/>
          </a:xfrm>
          <a:prstGeom prst="bentConnector2">
            <a:avLst/>
          </a:prstGeom>
          <a:noFill/>
          <a:ln cap="flat" cmpd="sng" w="19050">
            <a:solidFill>
              <a:schemeClr val="dk2"/>
            </a:solidFill>
            <a:prstDash val="solid"/>
            <a:round/>
            <a:headEnd len="med" w="med" type="none"/>
            <a:tailEnd len="med" w="med" type="stealth"/>
          </a:ln>
        </p:spPr>
      </p:cxnSp>
      <p:cxnSp>
        <p:nvCxnSpPr>
          <p:cNvPr id="1658" name="Google Shape;1658;p163"/>
          <p:cNvCxnSpPr>
            <a:stCxn id="1646" idx="5"/>
            <a:endCxn id="1649" idx="1"/>
          </p:cNvCxnSpPr>
          <p:nvPr/>
        </p:nvCxnSpPr>
        <p:spPr>
          <a:xfrm flipH="1" rot="-5400000">
            <a:off x="4983300" y="2395268"/>
            <a:ext cx="558600" cy="648900"/>
          </a:xfrm>
          <a:prstGeom prst="bentConnector2">
            <a:avLst/>
          </a:prstGeom>
          <a:noFill/>
          <a:ln cap="flat" cmpd="sng" w="19050">
            <a:solidFill>
              <a:schemeClr val="dk2"/>
            </a:solidFill>
            <a:prstDash val="solid"/>
            <a:round/>
            <a:headEnd len="med" w="med" type="none"/>
            <a:tailEnd len="med" w="med" type="triangle"/>
          </a:ln>
        </p:spPr>
      </p:cxnSp>
      <p:cxnSp>
        <p:nvCxnSpPr>
          <p:cNvPr id="1659" name="Google Shape;1659;p163"/>
          <p:cNvCxnSpPr>
            <a:endCxn id="1644" idx="1"/>
          </p:cNvCxnSpPr>
          <p:nvPr/>
        </p:nvCxnSpPr>
        <p:spPr>
          <a:xfrm>
            <a:off x="7056400" y="2097825"/>
            <a:ext cx="492000" cy="0"/>
          </a:xfrm>
          <a:prstGeom prst="straightConnector1">
            <a:avLst/>
          </a:prstGeom>
          <a:noFill/>
          <a:ln cap="flat" cmpd="sng" w="19050">
            <a:solidFill>
              <a:schemeClr val="dk2"/>
            </a:solidFill>
            <a:prstDash val="solid"/>
            <a:round/>
            <a:headEnd len="med" w="med" type="none"/>
            <a:tailEnd len="med" w="med" type="triangle"/>
          </a:ln>
        </p:spPr>
      </p:cxnSp>
      <p:cxnSp>
        <p:nvCxnSpPr>
          <p:cNvPr id="1660" name="Google Shape;1660;p163"/>
          <p:cNvCxnSpPr>
            <a:stCxn id="1644" idx="1"/>
            <a:endCxn id="1647" idx="3"/>
          </p:cNvCxnSpPr>
          <p:nvPr/>
        </p:nvCxnSpPr>
        <p:spPr>
          <a:xfrm rot="10800000">
            <a:off x="7056400" y="2097825"/>
            <a:ext cx="492000" cy="0"/>
          </a:xfrm>
          <a:prstGeom prst="straightConnector1">
            <a:avLst/>
          </a:prstGeom>
          <a:noFill/>
          <a:ln cap="flat" cmpd="sng" w="9525">
            <a:solidFill>
              <a:schemeClr val="dk2"/>
            </a:solidFill>
            <a:prstDash val="solid"/>
            <a:round/>
            <a:headEnd len="med" w="med" type="none"/>
            <a:tailEnd len="med" w="med" type="triangle"/>
          </a:ln>
        </p:spPr>
      </p:cxnSp>
      <p:cxnSp>
        <p:nvCxnSpPr>
          <p:cNvPr id="1661" name="Google Shape;1661;p163"/>
          <p:cNvCxnSpPr>
            <a:stCxn id="1648" idx="1"/>
            <a:endCxn id="1646" idx="7"/>
          </p:cNvCxnSpPr>
          <p:nvPr/>
        </p:nvCxnSpPr>
        <p:spPr>
          <a:xfrm flipH="1">
            <a:off x="4938125" y="1240575"/>
            <a:ext cx="597600" cy="514800"/>
          </a:xfrm>
          <a:prstGeom prst="bentConnector2">
            <a:avLst/>
          </a:prstGeom>
          <a:noFill/>
          <a:ln cap="flat" cmpd="sng" w="9525">
            <a:solidFill>
              <a:schemeClr val="dk2"/>
            </a:solidFill>
            <a:prstDash val="solid"/>
            <a:round/>
            <a:headEnd len="med" w="med" type="none"/>
            <a:tailEnd len="med" w="med" type="triangle"/>
          </a:ln>
        </p:spPr>
      </p:cxnSp>
      <p:cxnSp>
        <p:nvCxnSpPr>
          <p:cNvPr id="1662" name="Google Shape;1662;p163"/>
          <p:cNvCxnSpPr>
            <a:stCxn id="1649" idx="1"/>
            <a:endCxn id="1646" idx="5"/>
          </p:cNvCxnSpPr>
          <p:nvPr/>
        </p:nvCxnSpPr>
        <p:spPr>
          <a:xfrm rot="10800000">
            <a:off x="4938250" y="2440375"/>
            <a:ext cx="648900" cy="558600"/>
          </a:xfrm>
          <a:prstGeom prst="bentConnector2">
            <a:avLst/>
          </a:prstGeom>
          <a:noFill/>
          <a:ln cap="flat" cmpd="sng" w="9525">
            <a:solidFill>
              <a:schemeClr val="dk2"/>
            </a:solidFill>
            <a:prstDash val="solid"/>
            <a:round/>
            <a:headEnd len="med" w="med" type="none"/>
            <a:tailEnd len="med" w="med" type="triangle"/>
          </a:ln>
        </p:spPr>
      </p:cxnSp>
      <p:cxnSp>
        <p:nvCxnSpPr>
          <p:cNvPr id="1663" name="Google Shape;1663;p163"/>
          <p:cNvCxnSpPr>
            <a:stCxn id="1646" idx="2"/>
            <a:endCxn id="1650" idx="3"/>
          </p:cNvCxnSpPr>
          <p:nvPr/>
        </p:nvCxnSpPr>
        <p:spPr>
          <a:xfrm rot="10800000">
            <a:off x="3066975" y="2097825"/>
            <a:ext cx="462300" cy="0"/>
          </a:xfrm>
          <a:prstGeom prst="straightConnector1">
            <a:avLst/>
          </a:prstGeom>
          <a:noFill/>
          <a:ln cap="flat" cmpd="sng" w="9525">
            <a:solidFill>
              <a:schemeClr val="dk2"/>
            </a:solidFill>
            <a:prstDash val="solid"/>
            <a:round/>
            <a:headEnd len="med" w="med" type="none"/>
            <a:tailEnd len="med" w="med" type="triangle"/>
          </a:ln>
        </p:spPr>
      </p:cxnSp>
      <p:sp>
        <p:nvSpPr>
          <p:cNvPr id="1664" name="Google Shape;1664;p163"/>
          <p:cNvSpPr/>
          <p:nvPr/>
        </p:nvSpPr>
        <p:spPr>
          <a:xfrm>
            <a:off x="1277875" y="2215050"/>
            <a:ext cx="1906200" cy="7134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SERVLETS</a:t>
            </a:r>
            <a:endParaRPr b="1">
              <a:solidFill>
                <a:srgbClr val="FFFF00"/>
              </a:solidFill>
            </a:endParaRPr>
          </a:p>
        </p:txBody>
      </p:sp>
      <p:sp>
        <p:nvSpPr>
          <p:cNvPr id="1665" name="Google Shape;1665;p163"/>
          <p:cNvSpPr/>
          <p:nvPr/>
        </p:nvSpPr>
        <p:spPr>
          <a:xfrm>
            <a:off x="1277875" y="883875"/>
            <a:ext cx="1906200" cy="7134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JSP</a:t>
            </a:r>
            <a:endParaRPr b="1">
              <a:solidFill>
                <a:srgbClr val="FFFF00"/>
              </a:solidFill>
            </a:endParaRPr>
          </a:p>
        </p:txBody>
      </p:sp>
      <p:sp>
        <p:nvSpPr>
          <p:cNvPr id="1666" name="Google Shape;1666;p163"/>
          <p:cNvSpPr/>
          <p:nvPr/>
        </p:nvSpPr>
        <p:spPr>
          <a:xfrm>
            <a:off x="6407050" y="1677888"/>
            <a:ext cx="1906200" cy="7134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HIBERNATE</a:t>
            </a:r>
            <a:endParaRPr b="1">
              <a:solidFill>
                <a:srgbClr val="FFFF00"/>
              </a:solidFill>
            </a:endParaRPr>
          </a:p>
          <a:p>
            <a:pPr indent="0" lvl="0" marL="0" rtl="0" algn="ctr">
              <a:spcBef>
                <a:spcPts val="0"/>
              </a:spcBef>
              <a:spcAft>
                <a:spcPts val="0"/>
              </a:spcAft>
              <a:buNone/>
            </a:pPr>
            <a:r>
              <a:rPr b="1" lang="es">
                <a:solidFill>
                  <a:srgbClr val="FFFF00"/>
                </a:solidFill>
              </a:rPr>
              <a:t>O JDBC</a:t>
            </a:r>
            <a:endParaRPr b="1">
              <a:solidFill>
                <a:srgbClr val="FFFF00"/>
              </a:solidFill>
            </a:endParaRPr>
          </a:p>
        </p:txBody>
      </p:sp>
      <p:sp>
        <p:nvSpPr>
          <p:cNvPr id="1667" name="Google Shape;1667;p163"/>
          <p:cNvSpPr/>
          <p:nvPr/>
        </p:nvSpPr>
        <p:spPr>
          <a:xfrm>
            <a:off x="4015050" y="1670163"/>
            <a:ext cx="1906200" cy="7134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00"/>
                </a:solidFill>
              </a:rPr>
              <a:t>JAVA SE</a:t>
            </a:r>
            <a:endParaRPr b="1">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1000"/>
                                        <p:tgtEl>
                                          <p:spTgt spid="1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6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en curso</a:t>
            </a:r>
            <a:endParaRPr/>
          </a:p>
        </p:txBody>
      </p:sp>
      <p:pic>
        <p:nvPicPr>
          <p:cNvPr id="1673" name="Google Shape;1673;p164"/>
          <p:cNvPicPr preferRelativeResize="0"/>
          <p:nvPr/>
        </p:nvPicPr>
        <p:blipFill>
          <a:blip r:embed="rId3">
            <a:alphaModFix/>
          </a:blip>
          <a:stretch>
            <a:fillRect/>
          </a:stretch>
        </p:blipFill>
        <p:spPr>
          <a:xfrm>
            <a:off x="4529150" y="1942375"/>
            <a:ext cx="4477277" cy="2984851"/>
          </a:xfrm>
          <a:prstGeom prst="rect">
            <a:avLst/>
          </a:prstGeom>
          <a:noFill/>
          <a:ln>
            <a:noFill/>
          </a:ln>
        </p:spPr>
      </p:pic>
      <p:sp>
        <p:nvSpPr>
          <p:cNvPr id="1674" name="Google Shape;1674;p164"/>
          <p:cNvSpPr txBox="1"/>
          <p:nvPr>
            <p:ph idx="4294967295" type="body"/>
          </p:nvPr>
        </p:nvSpPr>
        <p:spPr>
          <a:xfrm>
            <a:off x="729450" y="2078875"/>
            <a:ext cx="5564100" cy="2261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700">
                <a:solidFill>
                  <a:srgbClr val="000000"/>
                </a:solidFill>
                <a:latin typeface="Comfortaa"/>
                <a:ea typeface="Comfortaa"/>
                <a:cs typeface="Comfortaa"/>
                <a:sym typeface="Comfortaa"/>
              </a:rPr>
              <a:t>Desarrollaremos una aplicación en donde un usuario puede inscribirse como alumno para tomar un curso. El flujo es el siguiente:</a:t>
            </a:r>
            <a:endParaRPr b="1" sz="1700">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None/>
            </a:pPr>
            <a:r>
              <a:t/>
            </a:r>
            <a:endParaRPr b="1" sz="1700">
              <a:solidFill>
                <a:srgbClr val="000000"/>
              </a:solidFill>
              <a:latin typeface="Comfortaa"/>
              <a:ea typeface="Comfortaa"/>
              <a:cs typeface="Comfortaa"/>
              <a:sym typeface="Comfortaa"/>
            </a:endParaRPr>
          </a:p>
          <a:p>
            <a:pPr indent="-336550" lvl="0" marL="457200" marR="0" rtl="0" algn="l">
              <a:lnSpc>
                <a:spcPct val="100000"/>
              </a:lnSpc>
              <a:spcBef>
                <a:spcPts val="0"/>
              </a:spcBef>
              <a:spcAft>
                <a:spcPts val="0"/>
              </a:spcAft>
              <a:buClr>
                <a:srgbClr val="000000"/>
              </a:buClr>
              <a:buSzPts val="1700"/>
              <a:buFont typeface="Comfortaa"/>
              <a:buChar char="-"/>
            </a:pPr>
            <a:r>
              <a:rPr b="1" lang="es" sz="1700">
                <a:solidFill>
                  <a:srgbClr val="000000"/>
                </a:solidFill>
                <a:latin typeface="Comfortaa"/>
                <a:ea typeface="Comfortaa"/>
                <a:cs typeface="Comfortaa"/>
                <a:sym typeface="Comfortaa"/>
              </a:rPr>
              <a:t>El </a:t>
            </a:r>
            <a:r>
              <a:rPr b="1" lang="es" sz="1700">
                <a:solidFill>
                  <a:srgbClr val="000000"/>
                </a:solidFill>
                <a:latin typeface="Comfortaa"/>
                <a:ea typeface="Comfortaa"/>
                <a:cs typeface="Comfortaa"/>
                <a:sym typeface="Comfortaa"/>
              </a:rPr>
              <a:t>usuario</a:t>
            </a:r>
            <a:r>
              <a:rPr b="1" lang="es" sz="1700">
                <a:solidFill>
                  <a:srgbClr val="000000"/>
                </a:solidFill>
                <a:latin typeface="Comfortaa"/>
                <a:ea typeface="Comfortaa"/>
                <a:cs typeface="Comfortaa"/>
                <a:sym typeface="Comfortaa"/>
              </a:rPr>
              <a:t> solicita la pantalla.</a:t>
            </a:r>
            <a:endParaRPr b="1" sz="1700">
              <a:solidFill>
                <a:srgbClr val="000000"/>
              </a:solidFill>
              <a:latin typeface="Comfortaa"/>
              <a:ea typeface="Comfortaa"/>
              <a:cs typeface="Comfortaa"/>
              <a:sym typeface="Comfortaa"/>
            </a:endParaRPr>
          </a:p>
          <a:p>
            <a:pPr indent="-336550" lvl="0" marL="457200" marR="0" rtl="0" algn="l">
              <a:lnSpc>
                <a:spcPct val="100000"/>
              </a:lnSpc>
              <a:spcBef>
                <a:spcPts val="0"/>
              </a:spcBef>
              <a:spcAft>
                <a:spcPts val="0"/>
              </a:spcAft>
              <a:buClr>
                <a:srgbClr val="000000"/>
              </a:buClr>
              <a:buSzPts val="1700"/>
              <a:buFont typeface="Comfortaa"/>
              <a:buChar char="-"/>
            </a:pPr>
            <a:r>
              <a:rPr b="1" lang="es" sz="1700">
                <a:solidFill>
                  <a:srgbClr val="000000"/>
                </a:solidFill>
                <a:latin typeface="Comfortaa"/>
                <a:ea typeface="Comfortaa"/>
                <a:cs typeface="Comfortaa"/>
                <a:sym typeface="Comfortaa"/>
              </a:rPr>
              <a:t>El sistema la confecciona y muestra los cursos disponibles y su forma de pago.</a:t>
            </a:r>
            <a:endParaRPr b="1" sz="1700">
              <a:solidFill>
                <a:srgbClr val="000000"/>
              </a:solidFill>
              <a:latin typeface="Comfortaa"/>
              <a:ea typeface="Comfortaa"/>
              <a:cs typeface="Comfortaa"/>
              <a:sym typeface="Comfortaa"/>
            </a:endParaRPr>
          </a:p>
          <a:p>
            <a:pPr indent="-336550" lvl="0" marL="457200" marR="0" rtl="0" algn="l">
              <a:lnSpc>
                <a:spcPct val="100000"/>
              </a:lnSpc>
              <a:spcBef>
                <a:spcPts val="0"/>
              </a:spcBef>
              <a:spcAft>
                <a:spcPts val="0"/>
              </a:spcAft>
              <a:buClr>
                <a:srgbClr val="000000"/>
              </a:buClr>
              <a:buSzPts val="1700"/>
              <a:buFont typeface="Comfortaa"/>
              <a:buChar char="-"/>
            </a:pPr>
            <a:r>
              <a:rPr b="1" lang="es" sz="1700">
                <a:solidFill>
                  <a:srgbClr val="000000"/>
                </a:solidFill>
                <a:latin typeface="Comfortaa"/>
                <a:ea typeface="Comfortaa"/>
                <a:cs typeface="Comfortaa"/>
                <a:sym typeface="Comfortaa"/>
              </a:rPr>
              <a:t>El usuario confirma la operación generando una transacción.</a:t>
            </a:r>
            <a:endParaRPr b="1" sz="1700">
              <a:solidFill>
                <a:srgbClr val="000000"/>
              </a:solidFill>
              <a:latin typeface="Comfortaa"/>
              <a:ea typeface="Comfortaa"/>
              <a:cs typeface="Comfortaa"/>
              <a:sym typeface="Comfortaa"/>
            </a:endParaRPr>
          </a:p>
        </p:txBody>
      </p:sp>
      <p:sp>
        <p:nvSpPr>
          <p:cNvPr id="1675" name="Google Shape;1675;p164"/>
          <p:cNvSpPr txBox="1"/>
          <p:nvPr/>
        </p:nvSpPr>
        <p:spPr>
          <a:xfrm>
            <a:off x="5707925" y="1386150"/>
            <a:ext cx="35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9900"/>
                </a:solidFill>
                <a:latin typeface="Lato"/>
                <a:ea typeface="Lato"/>
                <a:cs typeface="Lato"/>
                <a:sym typeface="Lato"/>
              </a:rPr>
              <a:t>La historia se llama “Inscripción a un curso”</a:t>
            </a:r>
            <a:endParaRPr>
              <a:solidFill>
                <a:srgbClr val="FF99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pic>
        <p:nvPicPr>
          <p:cNvPr id="1680" name="Google Shape;1680;p165"/>
          <p:cNvPicPr preferRelativeResize="0"/>
          <p:nvPr/>
        </p:nvPicPr>
        <p:blipFill>
          <a:blip r:embed="rId3">
            <a:alphaModFix/>
          </a:blip>
          <a:stretch>
            <a:fillRect/>
          </a:stretch>
        </p:blipFill>
        <p:spPr>
          <a:xfrm>
            <a:off x="447675" y="566738"/>
            <a:ext cx="8248650" cy="40100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166"/>
          <p:cNvPicPr preferRelativeResize="0"/>
          <p:nvPr/>
        </p:nvPicPr>
        <p:blipFill>
          <a:blip r:embed="rId3">
            <a:alphaModFix/>
          </a:blip>
          <a:stretch>
            <a:fillRect/>
          </a:stretch>
        </p:blipFill>
        <p:spPr>
          <a:xfrm>
            <a:off x="361950" y="700088"/>
            <a:ext cx="8420100" cy="374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2"/>
          <p:cNvPicPr preferRelativeResize="0"/>
          <p:nvPr/>
        </p:nvPicPr>
        <p:blipFill>
          <a:blip r:embed="rId3">
            <a:alphaModFix/>
          </a:blip>
          <a:stretch>
            <a:fillRect/>
          </a:stretch>
        </p:blipFill>
        <p:spPr>
          <a:xfrm>
            <a:off x="1547813" y="241075"/>
            <a:ext cx="6048375" cy="4838700"/>
          </a:xfrm>
          <a:prstGeom prst="rect">
            <a:avLst/>
          </a:prstGeom>
          <a:noFill/>
          <a:ln>
            <a:noFill/>
          </a:ln>
        </p:spPr>
      </p:pic>
      <p:sp>
        <p:nvSpPr>
          <p:cNvPr id="346" name="Google Shape;346;p32"/>
          <p:cNvSpPr txBox="1"/>
          <p:nvPr/>
        </p:nvSpPr>
        <p:spPr>
          <a:xfrm>
            <a:off x="1852500" y="241075"/>
            <a:ext cx="5439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Mas respuestas HTTP en https://http.cat/</a:t>
            </a:r>
            <a:endParaRPr b="1" sz="1900">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pic>
        <p:nvPicPr>
          <p:cNvPr id="1690" name="Google Shape;1690;p167"/>
          <p:cNvPicPr preferRelativeResize="0"/>
          <p:nvPr/>
        </p:nvPicPr>
        <p:blipFill>
          <a:blip r:embed="rId3">
            <a:alphaModFix/>
          </a:blip>
          <a:stretch>
            <a:fillRect/>
          </a:stretch>
        </p:blipFill>
        <p:spPr>
          <a:xfrm>
            <a:off x="1135275" y="237600"/>
            <a:ext cx="6873436" cy="4838700"/>
          </a:xfrm>
          <a:prstGeom prst="rect">
            <a:avLst/>
          </a:prstGeom>
          <a:noFill/>
          <a:ln>
            <a:noFill/>
          </a:ln>
        </p:spPr>
      </p:pic>
      <p:sp>
        <p:nvSpPr>
          <p:cNvPr id="1691" name="Google Shape;1691;p167"/>
          <p:cNvSpPr txBox="1"/>
          <p:nvPr/>
        </p:nvSpPr>
        <p:spPr>
          <a:xfrm>
            <a:off x="3386375" y="0"/>
            <a:ext cx="184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rgbClr val="FF9900"/>
                </a:solidFill>
                <a:latin typeface="Lato"/>
                <a:ea typeface="Lato"/>
                <a:cs typeface="Lato"/>
                <a:sym typeface="Lato"/>
              </a:rPr>
              <a:t>Modelo de datos</a:t>
            </a:r>
            <a:endParaRPr b="1" sz="1700">
              <a:solidFill>
                <a:srgbClr val="FF9900"/>
              </a:solidFill>
              <a:latin typeface="Lato"/>
              <a:ea typeface="Lato"/>
              <a:cs typeface="Lato"/>
              <a:sym typeface="La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Consideraciones</a:t>
            </a:r>
            <a:endParaRPr/>
          </a:p>
        </p:txBody>
      </p:sp>
      <p:sp>
        <p:nvSpPr>
          <p:cNvPr id="1697" name="Google Shape;1697;p168"/>
          <p:cNvSpPr txBox="1"/>
          <p:nvPr>
            <p:ph idx="1" type="body"/>
          </p:nvPr>
        </p:nvSpPr>
        <p:spPr>
          <a:xfrm>
            <a:off x="729450" y="2078875"/>
            <a:ext cx="7688700" cy="27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000000"/>
                </a:solidFill>
                <a:latin typeface="Comfortaa"/>
                <a:ea typeface="Comfortaa"/>
                <a:cs typeface="Comfortaa"/>
                <a:sym typeface="Comfortaa"/>
              </a:rPr>
              <a:t>En esta oportunidad nos enfocaremos en el backend, por lo cual empezaremos a codificar desde el “FACADE” en adelante.</a:t>
            </a:r>
            <a:endParaRPr b="1" sz="1700">
              <a:solidFill>
                <a:srgbClr val="000000"/>
              </a:solidFill>
              <a:latin typeface="Comfortaa"/>
              <a:ea typeface="Comfortaa"/>
              <a:cs typeface="Comfortaa"/>
              <a:sym typeface="Comfortaa"/>
            </a:endParaRPr>
          </a:p>
          <a:p>
            <a:pPr indent="0" lvl="0" marL="0" rtl="0" algn="l">
              <a:spcBef>
                <a:spcPts val="1600"/>
              </a:spcBef>
              <a:spcAft>
                <a:spcPts val="0"/>
              </a:spcAft>
              <a:buNone/>
            </a:pPr>
            <a:r>
              <a:rPr b="1" lang="es" sz="1700">
                <a:solidFill>
                  <a:srgbClr val="000000"/>
                </a:solidFill>
                <a:latin typeface="Comfortaa"/>
                <a:ea typeface="Comfortaa"/>
                <a:cs typeface="Comfortaa"/>
                <a:sym typeface="Comfortaa"/>
              </a:rPr>
              <a:t>El frontend </a:t>
            </a:r>
            <a:r>
              <a:rPr b="1" lang="es" sz="1700">
                <a:solidFill>
                  <a:srgbClr val="000000"/>
                </a:solidFill>
                <a:latin typeface="Comfortaa"/>
                <a:ea typeface="Comfortaa"/>
                <a:cs typeface="Comfortaa"/>
                <a:sym typeface="Comfortaa"/>
              </a:rPr>
              <a:t>estará</a:t>
            </a:r>
            <a:r>
              <a:rPr b="1" lang="es" sz="1700">
                <a:solidFill>
                  <a:srgbClr val="000000"/>
                </a:solidFill>
                <a:latin typeface="Comfortaa"/>
                <a:ea typeface="Comfortaa"/>
                <a:cs typeface="Comfortaa"/>
                <a:sym typeface="Comfortaa"/>
              </a:rPr>
              <a:t> simulado por una clase MAIN.</a:t>
            </a:r>
            <a:endParaRPr b="1" sz="1700">
              <a:solidFill>
                <a:srgbClr val="000000"/>
              </a:solidFill>
              <a:latin typeface="Comfortaa"/>
              <a:ea typeface="Comfortaa"/>
              <a:cs typeface="Comfortaa"/>
              <a:sym typeface="Comfortaa"/>
            </a:endParaRPr>
          </a:p>
          <a:p>
            <a:pPr indent="0" lvl="0" marL="0" rtl="0" algn="l">
              <a:spcBef>
                <a:spcPts val="1600"/>
              </a:spcBef>
              <a:spcAft>
                <a:spcPts val="0"/>
              </a:spcAft>
              <a:buNone/>
            </a:pPr>
            <a:r>
              <a:rPr b="1" lang="es" sz="1700">
                <a:solidFill>
                  <a:srgbClr val="000000"/>
                </a:solidFill>
                <a:latin typeface="Comfortaa"/>
                <a:ea typeface="Comfortaa"/>
                <a:cs typeface="Comfortaa"/>
                <a:sym typeface="Comfortaa"/>
              </a:rPr>
              <a:t>El motor de BD nos da lo mismo.</a:t>
            </a:r>
            <a:endParaRPr b="1" sz="1700">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b="1" sz="1700">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b="1" sz="1700">
              <a:solidFill>
                <a:srgbClr val="000000"/>
              </a:solidFill>
              <a:latin typeface="Comfortaa"/>
              <a:ea typeface="Comfortaa"/>
              <a:cs typeface="Comfortaa"/>
              <a:sym typeface="Comfortaa"/>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Codificación de los DTO</a:t>
            </a:r>
            <a:endParaRPr/>
          </a:p>
        </p:txBody>
      </p:sp>
      <p:sp>
        <p:nvSpPr>
          <p:cNvPr id="1703" name="Google Shape;1703;p169"/>
          <p:cNvSpPr txBox="1"/>
          <p:nvPr>
            <p:ph idx="1" type="body"/>
          </p:nvPr>
        </p:nvSpPr>
        <p:spPr>
          <a:xfrm>
            <a:off x="729450" y="2078875"/>
            <a:ext cx="7688700" cy="177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700">
                <a:solidFill>
                  <a:srgbClr val="000000"/>
                </a:solidFill>
                <a:latin typeface="Comfortaa"/>
                <a:ea typeface="Comfortaa"/>
                <a:cs typeface="Comfortaa"/>
                <a:sym typeface="Comfortaa"/>
              </a:rPr>
              <a:t>Debemos codificar un DTO para cada una de las tablas del modelo de datos. </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rPr b="1" lang="es" sz="1700">
                <a:solidFill>
                  <a:srgbClr val="000000"/>
                </a:solidFill>
                <a:latin typeface="Comfortaa"/>
                <a:ea typeface="Comfortaa"/>
                <a:cs typeface="Comfortaa"/>
                <a:sym typeface="Comfortaa"/>
              </a:rPr>
              <a:t>Sus atributos se deben corresponder con los campos de la tabla que representa y solo deben ser accedidos a través de sus métodos de acceso: setters y getters.</a:t>
            </a:r>
            <a:endParaRPr/>
          </a:p>
          <a:p>
            <a:pPr indent="0" lvl="0" marL="0" rtl="0" algn="l">
              <a:spcBef>
                <a:spcPts val="1600"/>
              </a:spcBef>
              <a:spcAft>
                <a:spcPts val="160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Codificación de los DAO</a:t>
            </a:r>
            <a:endParaRPr/>
          </a:p>
        </p:txBody>
      </p:sp>
      <p:sp>
        <p:nvSpPr>
          <p:cNvPr id="1709" name="Google Shape;1709;p170"/>
          <p:cNvSpPr txBox="1"/>
          <p:nvPr>
            <p:ph idx="1" type="body"/>
          </p:nvPr>
        </p:nvSpPr>
        <p:spPr>
          <a:xfrm>
            <a:off x="729450" y="2252275"/>
            <a:ext cx="7688700" cy="177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700">
                <a:solidFill>
                  <a:srgbClr val="000000"/>
                </a:solidFill>
                <a:latin typeface="Comfortaa"/>
                <a:ea typeface="Comfortaa"/>
                <a:cs typeface="Comfortaa"/>
                <a:sym typeface="Comfortaa"/>
              </a:rPr>
              <a:t>Los DAO encapsulan el acceso a los datos. Debemos escribir un DAO por cada tabla del modelo de datos y, dentro de sus métodos, ejecutaremos las sentencias SQL de la aplicación. Comenzaremos con CursoDAO cuyo único método getCursos retorna una lista con todos los cursos disponibles.</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b="1" sz="1700">
              <a:solidFill>
                <a:srgbClr val="000000"/>
              </a:solidFill>
              <a:latin typeface="Comfortaa"/>
              <a:ea typeface="Comfortaa"/>
              <a:cs typeface="Comfortaa"/>
              <a:sym typeface="Comfortaa"/>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Codificación del facade</a:t>
            </a:r>
            <a:endParaRPr/>
          </a:p>
        </p:txBody>
      </p:sp>
      <p:sp>
        <p:nvSpPr>
          <p:cNvPr id="1715" name="Google Shape;1715;p171"/>
          <p:cNvSpPr txBox="1"/>
          <p:nvPr>
            <p:ph idx="1" type="body"/>
          </p:nvPr>
        </p:nvSpPr>
        <p:spPr>
          <a:xfrm>
            <a:off x="729450" y="2252275"/>
            <a:ext cx="7688700" cy="177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700">
                <a:solidFill>
                  <a:srgbClr val="000000"/>
                </a:solidFill>
                <a:latin typeface="Comfortaa"/>
                <a:ea typeface="Comfortaa"/>
                <a:cs typeface="Comfortaa"/>
                <a:sym typeface="Comfortaa"/>
              </a:rPr>
              <a:t>E</a:t>
            </a:r>
            <a:r>
              <a:rPr b="1" lang="es" sz="1700">
                <a:solidFill>
                  <a:srgbClr val="000000"/>
                </a:solidFill>
                <a:latin typeface="Comfortaa"/>
                <a:ea typeface="Comfortaa"/>
                <a:cs typeface="Comfortaa"/>
                <a:sym typeface="Comfortaa"/>
              </a:rPr>
              <a:t>l facade es el punto de contacto entre el frontend y el backend y sirve de apoyo a la capa de presentación proveyendo un servicio para cada uno de los casos de uso.</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b="1" sz="1700">
              <a:solidFill>
                <a:srgbClr val="000000"/>
              </a:solidFill>
              <a:latin typeface="Comfortaa"/>
              <a:ea typeface="Comfortaa"/>
              <a:cs typeface="Comfortaa"/>
              <a:sym typeface="Comfortaa"/>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Codificación de la capa de presentación</a:t>
            </a:r>
            <a:endParaRPr/>
          </a:p>
        </p:txBody>
      </p:sp>
      <p:sp>
        <p:nvSpPr>
          <p:cNvPr id="1721" name="Google Shape;1721;p172"/>
          <p:cNvSpPr txBox="1"/>
          <p:nvPr>
            <p:ph idx="1" type="body"/>
          </p:nvPr>
        </p:nvSpPr>
        <p:spPr>
          <a:xfrm>
            <a:off x="729450" y="2252275"/>
            <a:ext cx="7688700" cy="177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700">
                <a:solidFill>
                  <a:srgbClr val="000000"/>
                </a:solidFill>
                <a:latin typeface="Comfortaa"/>
                <a:ea typeface="Comfortaa"/>
                <a:cs typeface="Comfortaa"/>
                <a:sym typeface="Comfortaa"/>
              </a:rPr>
              <a:t>Desde la perspectiva del usuario la capa de presentación es “la aplicación” ya que para él, como usuario final, resulta totalmente transparente todo lo que pueda suceder y/o existir detrás de las pantallas que ve. En este caso, codificaremos el frontend como un programa standalone en modo texto.</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b="1" sz="1700">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b="1" sz="1700">
              <a:solidFill>
                <a:srgbClr val="000000"/>
              </a:solidFill>
              <a:latin typeface="Comfortaa"/>
              <a:ea typeface="Comfortaa"/>
              <a:cs typeface="Comfortaa"/>
              <a:sym typeface="Comfortaa"/>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Continuaremos con la capa web </a:t>
            </a:r>
            <a:endParaRPr/>
          </a:p>
        </p:txBody>
      </p:sp>
      <p:sp>
        <p:nvSpPr>
          <p:cNvPr id="1727" name="Google Shape;17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próximamente</a:t>
            </a:r>
            <a:r>
              <a:rPr lang="es"/>
              <a: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id="1732" name="Google Shape;1732;p174"/>
          <p:cNvPicPr preferRelativeResize="0"/>
          <p:nvPr/>
        </p:nvPicPr>
        <p:blipFill>
          <a:blip r:embed="rId3">
            <a:alphaModFix/>
          </a:blip>
          <a:stretch>
            <a:fillRect/>
          </a:stretch>
        </p:blipFill>
        <p:spPr>
          <a:xfrm>
            <a:off x="1817550" y="152400"/>
            <a:ext cx="5580006" cy="483870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Método HTTP</a:t>
            </a:r>
            <a:endParaRPr/>
          </a:p>
        </p:txBody>
      </p:sp>
      <p:sp>
        <p:nvSpPr>
          <p:cNvPr id="352" name="Google Shape;352;p33"/>
          <p:cNvSpPr txBox="1"/>
          <p:nvPr/>
        </p:nvSpPr>
        <p:spPr>
          <a:xfrm>
            <a:off x="513300" y="1944525"/>
            <a:ext cx="8003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El nombre del verbo HTTP le dice al server el tipo de request que se envía. Hay varios pero los </a:t>
            </a:r>
            <a:r>
              <a:rPr b="1" lang="es" sz="1900">
                <a:latin typeface="Comfortaa"/>
                <a:ea typeface="Comfortaa"/>
                <a:cs typeface="Comfortaa"/>
                <a:sym typeface="Comfortaa"/>
              </a:rPr>
              <a:t>más</a:t>
            </a:r>
            <a:r>
              <a:rPr b="1" lang="es" sz="1900">
                <a:latin typeface="Comfortaa"/>
                <a:ea typeface="Comfortaa"/>
                <a:cs typeface="Comfortaa"/>
                <a:sym typeface="Comfortaa"/>
              </a:rPr>
              <a:t> comunes son:</a:t>
            </a:r>
            <a:endParaRPr b="1" sz="1900">
              <a:latin typeface="Comfortaa"/>
              <a:ea typeface="Comfortaa"/>
              <a:cs typeface="Comfortaa"/>
              <a:sym typeface="Comfortaa"/>
            </a:endParaRPr>
          </a:p>
        </p:txBody>
      </p:sp>
      <p:pic>
        <p:nvPicPr>
          <p:cNvPr id="353" name="Google Shape;353;p33"/>
          <p:cNvPicPr preferRelativeResize="0"/>
          <p:nvPr/>
        </p:nvPicPr>
        <p:blipFill>
          <a:blip r:embed="rId3">
            <a:alphaModFix/>
          </a:blip>
          <a:stretch>
            <a:fillRect/>
          </a:stretch>
        </p:blipFill>
        <p:spPr>
          <a:xfrm>
            <a:off x="1588638" y="2887800"/>
            <a:ext cx="5852729" cy="212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GET                </a:t>
            </a:r>
            <a:endParaRPr/>
          </a:p>
        </p:txBody>
      </p:sp>
      <p:pic>
        <p:nvPicPr>
          <p:cNvPr id="359" name="Google Shape;359;p34"/>
          <p:cNvPicPr preferRelativeResize="0"/>
          <p:nvPr/>
        </p:nvPicPr>
        <p:blipFill>
          <a:blip r:embed="rId3">
            <a:alphaModFix/>
          </a:blip>
          <a:stretch>
            <a:fillRect/>
          </a:stretch>
        </p:blipFill>
        <p:spPr>
          <a:xfrm>
            <a:off x="729450" y="2508850"/>
            <a:ext cx="1190600" cy="1538250"/>
          </a:xfrm>
          <a:prstGeom prst="rect">
            <a:avLst/>
          </a:prstGeom>
          <a:noFill/>
          <a:ln>
            <a:noFill/>
          </a:ln>
        </p:spPr>
      </p:pic>
      <p:pic>
        <p:nvPicPr>
          <p:cNvPr id="360" name="Google Shape;360;p34"/>
          <p:cNvPicPr preferRelativeResize="0"/>
          <p:nvPr/>
        </p:nvPicPr>
        <p:blipFill>
          <a:blip r:embed="rId4">
            <a:alphaModFix/>
          </a:blip>
          <a:stretch>
            <a:fillRect/>
          </a:stretch>
        </p:blipFill>
        <p:spPr>
          <a:xfrm>
            <a:off x="7349025" y="2490075"/>
            <a:ext cx="1190600" cy="1575790"/>
          </a:xfrm>
          <a:prstGeom prst="rect">
            <a:avLst/>
          </a:prstGeom>
          <a:noFill/>
          <a:ln>
            <a:noFill/>
          </a:ln>
        </p:spPr>
      </p:pic>
      <p:pic>
        <p:nvPicPr>
          <p:cNvPr id="361" name="Google Shape;361;p34"/>
          <p:cNvPicPr preferRelativeResize="0"/>
          <p:nvPr/>
        </p:nvPicPr>
        <p:blipFill>
          <a:blip r:embed="rId5">
            <a:alphaModFix/>
          </a:blip>
          <a:stretch>
            <a:fillRect/>
          </a:stretch>
        </p:blipFill>
        <p:spPr>
          <a:xfrm>
            <a:off x="4003138" y="2646575"/>
            <a:ext cx="1262776" cy="1262776"/>
          </a:xfrm>
          <a:prstGeom prst="rect">
            <a:avLst/>
          </a:prstGeom>
          <a:noFill/>
          <a:ln>
            <a:noFill/>
          </a:ln>
        </p:spPr>
      </p:pic>
      <p:sp>
        <p:nvSpPr>
          <p:cNvPr id="362" name="Google Shape;362;p34"/>
          <p:cNvSpPr/>
          <p:nvPr/>
        </p:nvSpPr>
        <p:spPr>
          <a:xfrm>
            <a:off x="2523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usuario hace click a una nueva página HTML.</a:t>
            </a:r>
            <a:endParaRPr>
              <a:solidFill>
                <a:schemeClr val="lt1"/>
              </a:solidFill>
            </a:endParaRPr>
          </a:p>
        </p:txBody>
      </p:sp>
      <p:cxnSp>
        <p:nvCxnSpPr>
          <p:cNvPr id="363" name="Google Shape;363;p34"/>
          <p:cNvCxnSpPr>
            <a:stCxn id="359" idx="3"/>
            <a:endCxn id="361" idx="1"/>
          </p:cNvCxnSpPr>
          <p:nvPr/>
        </p:nvCxnSpPr>
        <p:spPr>
          <a:xfrm>
            <a:off x="1920050" y="3277975"/>
            <a:ext cx="2083200" cy="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34"/>
          <p:cNvSpPr/>
          <p:nvPr/>
        </p:nvSpPr>
        <p:spPr>
          <a:xfrm>
            <a:off x="34418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browser manda un HTTP-GET al </a:t>
            </a:r>
            <a:r>
              <a:rPr lang="es">
                <a:solidFill>
                  <a:schemeClr val="lt1"/>
                </a:solidFill>
              </a:rPr>
              <a:t>servidor</a:t>
            </a:r>
            <a:r>
              <a:rPr lang="es">
                <a:solidFill>
                  <a:schemeClr val="lt1"/>
                </a:solidFill>
              </a:rPr>
              <a:t>, para que le devuelva la página.</a:t>
            </a:r>
            <a:endParaRPr>
              <a:solidFill>
                <a:schemeClr val="lt1"/>
              </a:solidFill>
            </a:endParaRPr>
          </a:p>
        </p:txBody>
      </p:sp>
      <p:cxnSp>
        <p:nvCxnSpPr>
          <p:cNvPr id="365" name="Google Shape;365;p34"/>
          <p:cNvCxnSpPr>
            <a:stCxn id="361" idx="3"/>
            <a:endCxn id="360" idx="1"/>
          </p:cNvCxnSpPr>
          <p:nvPr/>
        </p:nvCxnSpPr>
        <p:spPr>
          <a:xfrm>
            <a:off x="5265913" y="3277963"/>
            <a:ext cx="2083200" cy="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34"/>
          <p:cNvSpPr/>
          <p:nvPr/>
        </p:nvSpPr>
        <p:spPr>
          <a:xfrm>
            <a:off x="6534925"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server devuelve la página si es que la encuentra.</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POST </a:t>
            </a:r>
            <a:r>
              <a:rPr lang="es"/>
              <a:t>               </a:t>
            </a:r>
            <a:endParaRPr/>
          </a:p>
        </p:txBody>
      </p:sp>
      <p:pic>
        <p:nvPicPr>
          <p:cNvPr id="372" name="Google Shape;372;p35"/>
          <p:cNvPicPr preferRelativeResize="0"/>
          <p:nvPr/>
        </p:nvPicPr>
        <p:blipFill>
          <a:blip r:embed="rId3">
            <a:alphaModFix/>
          </a:blip>
          <a:stretch>
            <a:fillRect/>
          </a:stretch>
        </p:blipFill>
        <p:spPr>
          <a:xfrm>
            <a:off x="729450" y="2508850"/>
            <a:ext cx="1190600" cy="1538250"/>
          </a:xfrm>
          <a:prstGeom prst="rect">
            <a:avLst/>
          </a:prstGeom>
          <a:noFill/>
          <a:ln>
            <a:noFill/>
          </a:ln>
        </p:spPr>
      </p:pic>
      <p:pic>
        <p:nvPicPr>
          <p:cNvPr id="373" name="Google Shape;373;p35"/>
          <p:cNvPicPr preferRelativeResize="0"/>
          <p:nvPr/>
        </p:nvPicPr>
        <p:blipFill>
          <a:blip r:embed="rId4">
            <a:alphaModFix/>
          </a:blip>
          <a:stretch>
            <a:fillRect/>
          </a:stretch>
        </p:blipFill>
        <p:spPr>
          <a:xfrm>
            <a:off x="7349025" y="2490075"/>
            <a:ext cx="1190600" cy="1575790"/>
          </a:xfrm>
          <a:prstGeom prst="rect">
            <a:avLst/>
          </a:prstGeom>
          <a:noFill/>
          <a:ln>
            <a:noFill/>
          </a:ln>
        </p:spPr>
      </p:pic>
      <p:pic>
        <p:nvPicPr>
          <p:cNvPr id="374" name="Google Shape;374;p35"/>
          <p:cNvPicPr preferRelativeResize="0"/>
          <p:nvPr/>
        </p:nvPicPr>
        <p:blipFill>
          <a:blip r:embed="rId5">
            <a:alphaModFix/>
          </a:blip>
          <a:stretch>
            <a:fillRect/>
          </a:stretch>
        </p:blipFill>
        <p:spPr>
          <a:xfrm>
            <a:off x="4003138" y="2646575"/>
            <a:ext cx="1262776" cy="1262776"/>
          </a:xfrm>
          <a:prstGeom prst="rect">
            <a:avLst/>
          </a:prstGeom>
          <a:noFill/>
          <a:ln>
            <a:noFill/>
          </a:ln>
        </p:spPr>
      </p:pic>
      <p:sp>
        <p:nvSpPr>
          <p:cNvPr id="375" name="Google Shape;375;p35"/>
          <p:cNvSpPr/>
          <p:nvPr/>
        </p:nvSpPr>
        <p:spPr>
          <a:xfrm>
            <a:off x="252350"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usuario llena un formulario y presiona el botón submit.</a:t>
            </a:r>
            <a:endParaRPr>
              <a:solidFill>
                <a:schemeClr val="lt1"/>
              </a:solidFill>
            </a:endParaRPr>
          </a:p>
        </p:txBody>
      </p:sp>
      <p:cxnSp>
        <p:nvCxnSpPr>
          <p:cNvPr id="376" name="Google Shape;376;p35"/>
          <p:cNvCxnSpPr>
            <a:stCxn id="372" idx="3"/>
            <a:endCxn id="374" idx="1"/>
          </p:cNvCxnSpPr>
          <p:nvPr/>
        </p:nvCxnSpPr>
        <p:spPr>
          <a:xfrm>
            <a:off x="1920050" y="3277975"/>
            <a:ext cx="2083200" cy="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35"/>
          <p:cNvSpPr/>
          <p:nvPr/>
        </p:nvSpPr>
        <p:spPr>
          <a:xfrm>
            <a:off x="3441850" y="4065875"/>
            <a:ext cx="2513700" cy="981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browser manda un HTTP-POST al servidor, con los datos del formulario.</a:t>
            </a:r>
            <a:endParaRPr>
              <a:solidFill>
                <a:schemeClr val="lt1"/>
              </a:solidFill>
            </a:endParaRPr>
          </a:p>
        </p:txBody>
      </p:sp>
      <p:cxnSp>
        <p:nvCxnSpPr>
          <p:cNvPr id="378" name="Google Shape;378;p35"/>
          <p:cNvCxnSpPr>
            <a:stCxn id="374" idx="3"/>
            <a:endCxn id="373" idx="1"/>
          </p:cNvCxnSpPr>
          <p:nvPr/>
        </p:nvCxnSpPr>
        <p:spPr>
          <a:xfrm>
            <a:off x="5265913" y="3277963"/>
            <a:ext cx="2083200" cy="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35"/>
          <p:cNvSpPr/>
          <p:nvPr/>
        </p:nvSpPr>
        <p:spPr>
          <a:xfrm>
            <a:off x="6534925" y="4292150"/>
            <a:ext cx="2513700" cy="6993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El server recibe los datos y los procesa (los guarda, </a:t>
            </a:r>
            <a:r>
              <a:rPr lang="es">
                <a:solidFill>
                  <a:schemeClr val="lt1"/>
                </a:solidFill>
              </a:rPr>
              <a:t>quizás</a:t>
            </a:r>
            <a:r>
              <a:rPr lang="es">
                <a:solidFill>
                  <a:schemeClr val="lt1"/>
                </a:solidFill>
              </a:rPr>
              <a: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Servlets</a:t>
            </a:r>
            <a:endParaRPr/>
          </a:p>
        </p:txBody>
      </p:sp>
      <p:sp>
        <p:nvSpPr>
          <p:cNvPr id="385" name="Google Shape;385;p36"/>
          <p:cNvSpPr txBox="1"/>
          <p:nvPr/>
        </p:nvSpPr>
        <p:spPr>
          <a:xfrm>
            <a:off x="513300" y="1944525"/>
            <a:ext cx="8003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Los Servlets son clases java capaces de generar y manejar contenido </a:t>
            </a:r>
            <a:r>
              <a:rPr b="1" lang="es" sz="1900">
                <a:latin typeface="Comfortaa"/>
                <a:ea typeface="Comfortaa"/>
                <a:cs typeface="Comfortaa"/>
                <a:sym typeface="Comfortaa"/>
              </a:rPr>
              <a:t>dinámico</a:t>
            </a:r>
            <a:r>
              <a:rPr b="1" lang="es" sz="1900">
                <a:latin typeface="Comfortaa"/>
                <a:ea typeface="Comfortaa"/>
                <a:cs typeface="Comfortaa"/>
                <a:sym typeface="Comfortaa"/>
              </a:rPr>
              <a:t> mediante HTTP.</a:t>
            </a:r>
            <a:endParaRPr b="1" sz="1900">
              <a:latin typeface="Comfortaa"/>
              <a:ea typeface="Comfortaa"/>
              <a:cs typeface="Comfortaa"/>
              <a:sym typeface="Comfortaa"/>
            </a:endParaRPr>
          </a:p>
        </p:txBody>
      </p:sp>
      <p:pic>
        <p:nvPicPr>
          <p:cNvPr id="386" name="Google Shape;386;p36"/>
          <p:cNvPicPr preferRelativeResize="0"/>
          <p:nvPr/>
        </p:nvPicPr>
        <p:blipFill>
          <a:blip r:embed="rId3">
            <a:alphaModFix/>
          </a:blip>
          <a:stretch>
            <a:fillRect/>
          </a:stretch>
        </p:blipFill>
        <p:spPr>
          <a:xfrm>
            <a:off x="836425" y="2984937"/>
            <a:ext cx="2570026" cy="1764201"/>
          </a:xfrm>
          <a:prstGeom prst="rect">
            <a:avLst/>
          </a:prstGeom>
          <a:noFill/>
          <a:ln>
            <a:noFill/>
          </a:ln>
        </p:spPr>
      </p:pic>
      <p:pic>
        <p:nvPicPr>
          <p:cNvPr id="387" name="Google Shape;387;p36"/>
          <p:cNvPicPr preferRelativeResize="0"/>
          <p:nvPr/>
        </p:nvPicPr>
        <p:blipFill>
          <a:blip r:embed="rId4">
            <a:alphaModFix/>
          </a:blip>
          <a:stretch>
            <a:fillRect/>
          </a:stretch>
        </p:blipFill>
        <p:spPr>
          <a:xfrm>
            <a:off x="5548901" y="2804700"/>
            <a:ext cx="2341202" cy="2124675"/>
          </a:xfrm>
          <a:prstGeom prst="rect">
            <a:avLst/>
          </a:prstGeom>
          <a:noFill/>
          <a:ln>
            <a:noFill/>
          </a:ln>
        </p:spPr>
      </p:pic>
      <p:cxnSp>
        <p:nvCxnSpPr>
          <p:cNvPr id="388" name="Google Shape;388;p36"/>
          <p:cNvCxnSpPr/>
          <p:nvPr/>
        </p:nvCxnSpPr>
        <p:spPr>
          <a:xfrm>
            <a:off x="3443250" y="3325625"/>
            <a:ext cx="2363400" cy="108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6"/>
          <p:cNvCxnSpPr/>
          <p:nvPr/>
        </p:nvCxnSpPr>
        <p:spPr>
          <a:xfrm rot="10800000">
            <a:off x="3464525" y="4084850"/>
            <a:ext cx="2448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JEE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 suena a algo muy complicado, pues...</a:t>
            </a:r>
            <a:endParaRPr/>
          </a:p>
        </p:txBody>
      </p:sp>
      <p:pic>
        <p:nvPicPr>
          <p:cNvPr id="395" name="Google Shape;395;p37"/>
          <p:cNvPicPr preferRelativeResize="0"/>
          <p:nvPr/>
        </p:nvPicPr>
        <p:blipFill>
          <a:blip r:embed="rId3">
            <a:alphaModFix/>
          </a:blip>
          <a:stretch>
            <a:fillRect/>
          </a:stretch>
        </p:blipFill>
        <p:spPr>
          <a:xfrm>
            <a:off x="847475" y="2348425"/>
            <a:ext cx="2466975" cy="1847850"/>
          </a:xfrm>
          <a:prstGeom prst="rect">
            <a:avLst/>
          </a:prstGeom>
          <a:noFill/>
          <a:ln>
            <a:noFill/>
          </a:ln>
        </p:spPr>
      </p:pic>
      <p:sp>
        <p:nvSpPr>
          <p:cNvPr id="396" name="Google Shape;396;p37"/>
          <p:cNvSpPr txBox="1"/>
          <p:nvPr/>
        </p:nvSpPr>
        <p:spPr>
          <a:xfrm>
            <a:off x="3678525" y="2348425"/>
            <a:ext cx="519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Un servlet solo es una CLASE JAVA.</a:t>
            </a:r>
            <a:endParaRPr b="1" sz="1900">
              <a:latin typeface="Comfortaa"/>
              <a:ea typeface="Comfortaa"/>
              <a:cs typeface="Comfortaa"/>
              <a:sym typeface="Comfortaa"/>
            </a:endParaRPr>
          </a:p>
        </p:txBody>
      </p:sp>
      <p:sp>
        <p:nvSpPr>
          <p:cNvPr id="397" name="Google Shape;397;p37"/>
          <p:cNvSpPr txBox="1"/>
          <p:nvPr/>
        </p:nvSpPr>
        <p:spPr>
          <a:xfrm>
            <a:off x="3678525" y="2876175"/>
            <a:ext cx="5196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Que hereda funcionalidad.</a:t>
            </a:r>
            <a:endParaRPr b="1" sz="1900">
              <a:latin typeface="Comfortaa"/>
              <a:ea typeface="Comfortaa"/>
              <a:cs typeface="Comfortaa"/>
              <a:sym typeface="Comfortaa"/>
            </a:endParaRPr>
          </a:p>
        </p:txBody>
      </p:sp>
      <p:sp>
        <p:nvSpPr>
          <p:cNvPr id="398" name="Google Shape;398;p37"/>
          <p:cNvSpPr txBox="1"/>
          <p:nvPr/>
        </p:nvSpPr>
        <p:spPr>
          <a:xfrm>
            <a:off x="3678525" y="3403925"/>
            <a:ext cx="5314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Que debe vivir dentro de un contenedor de servlets, para que se comporte como servlet.</a:t>
            </a:r>
            <a:endParaRPr b="1" sz="19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8"/>
          <p:cNvPicPr preferRelativeResize="0"/>
          <p:nvPr/>
        </p:nvPicPr>
        <p:blipFill>
          <a:blip r:embed="rId3">
            <a:alphaModFix/>
          </a:blip>
          <a:stretch>
            <a:fillRect/>
          </a:stretch>
        </p:blipFill>
        <p:spPr>
          <a:xfrm>
            <a:off x="152400" y="1424925"/>
            <a:ext cx="8839197" cy="2461232"/>
          </a:xfrm>
          <a:prstGeom prst="rect">
            <a:avLst/>
          </a:prstGeom>
          <a:noFill/>
          <a:ln>
            <a:noFill/>
          </a:ln>
        </p:spPr>
      </p:pic>
      <p:cxnSp>
        <p:nvCxnSpPr>
          <p:cNvPr id="404" name="Google Shape;404;p38"/>
          <p:cNvCxnSpPr/>
          <p:nvPr/>
        </p:nvCxnSpPr>
        <p:spPr>
          <a:xfrm flipH="1" rot="10800000">
            <a:off x="3828225" y="802050"/>
            <a:ext cx="1144200" cy="18606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38"/>
          <p:cNvSpPr/>
          <p:nvPr/>
        </p:nvSpPr>
        <p:spPr>
          <a:xfrm>
            <a:off x="5100725" y="363575"/>
            <a:ext cx="12510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Clase Padre</a:t>
            </a:r>
            <a:endParaRPr b="1">
              <a:solidFill>
                <a:schemeClr val="lt1"/>
              </a:solidFill>
            </a:endParaRPr>
          </a:p>
        </p:txBody>
      </p:sp>
      <p:sp>
        <p:nvSpPr>
          <p:cNvPr id="406" name="Google Shape;406;p38"/>
          <p:cNvSpPr/>
          <p:nvPr/>
        </p:nvSpPr>
        <p:spPr>
          <a:xfrm>
            <a:off x="438450" y="4354875"/>
            <a:ext cx="13794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Método</a:t>
            </a:r>
            <a:r>
              <a:rPr b="1" lang="es">
                <a:solidFill>
                  <a:schemeClr val="lt1"/>
                </a:solidFill>
              </a:rPr>
              <a:t> Get</a:t>
            </a:r>
            <a:endParaRPr b="1">
              <a:solidFill>
                <a:schemeClr val="lt1"/>
              </a:solidFill>
            </a:endParaRPr>
          </a:p>
        </p:txBody>
      </p:sp>
      <p:cxnSp>
        <p:nvCxnSpPr>
          <p:cNvPr id="407" name="Google Shape;407;p38"/>
          <p:cNvCxnSpPr>
            <a:endCxn id="406" idx="0"/>
          </p:cNvCxnSpPr>
          <p:nvPr/>
        </p:nvCxnSpPr>
        <p:spPr>
          <a:xfrm flipH="1">
            <a:off x="1128150" y="3122475"/>
            <a:ext cx="540000" cy="123240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38"/>
          <p:cNvSpPr/>
          <p:nvPr/>
        </p:nvSpPr>
        <p:spPr>
          <a:xfrm>
            <a:off x="5892025" y="4354875"/>
            <a:ext cx="21921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Request-Response parámetros</a:t>
            </a:r>
            <a:endParaRPr b="1">
              <a:solidFill>
                <a:schemeClr val="lt1"/>
              </a:solidFill>
            </a:endParaRPr>
          </a:p>
        </p:txBody>
      </p:sp>
      <p:cxnSp>
        <p:nvCxnSpPr>
          <p:cNvPr id="409" name="Google Shape;409;p38"/>
          <p:cNvCxnSpPr>
            <a:endCxn id="408" idx="0"/>
          </p:cNvCxnSpPr>
          <p:nvPr/>
        </p:nvCxnSpPr>
        <p:spPr>
          <a:xfrm>
            <a:off x="3657175" y="3154575"/>
            <a:ext cx="3330900" cy="12003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38"/>
          <p:cNvCxnSpPr>
            <a:endCxn id="408" idx="0"/>
          </p:cNvCxnSpPr>
          <p:nvPr/>
        </p:nvCxnSpPr>
        <p:spPr>
          <a:xfrm>
            <a:off x="5774275" y="3143775"/>
            <a:ext cx="1213800" cy="1211100"/>
          </a:xfrm>
          <a:prstGeom prst="straightConnector1">
            <a:avLst/>
          </a:prstGeom>
          <a:noFill/>
          <a:ln cap="flat" cmpd="sng" w="9525">
            <a:solidFill>
              <a:schemeClr val="dk2"/>
            </a:solidFill>
            <a:prstDash val="solid"/>
            <a:round/>
            <a:headEnd len="med" w="med" type="none"/>
            <a:tailEnd len="med" w="med" type="triangle"/>
          </a:ln>
        </p:spPr>
      </p:cxnSp>
      <p:sp>
        <p:nvSpPr>
          <p:cNvPr id="411" name="Google Shape;411;p38"/>
          <p:cNvSpPr/>
          <p:nvPr/>
        </p:nvSpPr>
        <p:spPr>
          <a:xfrm>
            <a:off x="772650" y="299550"/>
            <a:ext cx="1251000" cy="502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URL pattern</a:t>
            </a:r>
            <a:endParaRPr b="1">
              <a:solidFill>
                <a:schemeClr val="lt1"/>
              </a:solidFill>
            </a:endParaRPr>
          </a:p>
        </p:txBody>
      </p:sp>
      <p:cxnSp>
        <p:nvCxnSpPr>
          <p:cNvPr id="412" name="Google Shape;412;p38"/>
          <p:cNvCxnSpPr>
            <a:endCxn id="411" idx="2"/>
          </p:cNvCxnSpPr>
          <p:nvPr/>
        </p:nvCxnSpPr>
        <p:spPr>
          <a:xfrm flipH="1" rot="10800000">
            <a:off x="823350" y="802050"/>
            <a:ext cx="574800" cy="167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418" name="Google Shape;418;p39"/>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crear el servlet anterior.</a:t>
            </a:r>
            <a:endParaRPr b="1" sz="1300">
              <a:solidFill>
                <a:schemeClr val="lt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424" name="Google Shape;424;p40"/>
          <p:cNvSpPr/>
          <p:nvPr/>
        </p:nvSpPr>
        <p:spPr>
          <a:xfrm>
            <a:off x="5047425" y="270650"/>
            <a:ext cx="2704800" cy="9045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crear un servlet. </a:t>
            </a:r>
            <a:endParaRPr b="1" sz="1300">
              <a:solidFill>
                <a:schemeClr val="lt1"/>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1"/>
          <p:cNvPicPr preferRelativeResize="0"/>
          <p:nvPr/>
        </p:nvPicPr>
        <p:blipFill>
          <a:blip r:embed="rId3">
            <a:alphaModFix/>
          </a:blip>
          <a:stretch>
            <a:fillRect/>
          </a:stretch>
        </p:blipFill>
        <p:spPr>
          <a:xfrm>
            <a:off x="4106222" y="1524450"/>
            <a:ext cx="4881501" cy="3228150"/>
          </a:xfrm>
          <a:prstGeom prst="rect">
            <a:avLst/>
          </a:prstGeom>
          <a:noFill/>
          <a:ln>
            <a:noFill/>
          </a:ln>
        </p:spPr>
      </p:pic>
      <p:sp>
        <p:nvSpPr>
          <p:cNvPr id="431" name="Google Shape;431;p41"/>
          <p:cNvSpPr txBox="1"/>
          <p:nvPr/>
        </p:nvSpPr>
        <p:spPr>
          <a:xfrm>
            <a:off x="438425" y="320275"/>
            <a:ext cx="838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 olvidar que un servlet vive dentro de un contenedor.</a:t>
            </a:r>
            <a:endParaRPr b="1" sz="1900">
              <a:latin typeface="Comfortaa"/>
              <a:ea typeface="Comfortaa"/>
              <a:cs typeface="Comfortaa"/>
              <a:sym typeface="Comfortaa"/>
            </a:endParaRPr>
          </a:p>
        </p:txBody>
      </p:sp>
      <p:pic>
        <p:nvPicPr>
          <p:cNvPr id="432" name="Google Shape;432;p41"/>
          <p:cNvPicPr preferRelativeResize="0"/>
          <p:nvPr/>
        </p:nvPicPr>
        <p:blipFill>
          <a:blip r:embed="rId4">
            <a:alphaModFix/>
          </a:blip>
          <a:stretch>
            <a:fillRect/>
          </a:stretch>
        </p:blipFill>
        <p:spPr>
          <a:xfrm>
            <a:off x="262025" y="2125700"/>
            <a:ext cx="3705172" cy="1854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2"/>
          <p:cNvPicPr preferRelativeResize="0"/>
          <p:nvPr/>
        </p:nvPicPr>
        <p:blipFill>
          <a:blip r:embed="rId3">
            <a:alphaModFix/>
          </a:blip>
          <a:stretch>
            <a:fillRect/>
          </a:stretch>
        </p:blipFill>
        <p:spPr>
          <a:xfrm>
            <a:off x="726387" y="0"/>
            <a:ext cx="7691213" cy="5143499"/>
          </a:xfrm>
          <a:prstGeom prst="rect">
            <a:avLst/>
          </a:prstGeom>
          <a:noFill/>
          <a:ln>
            <a:noFill/>
          </a:ln>
        </p:spPr>
      </p:pic>
      <p:pic>
        <p:nvPicPr>
          <p:cNvPr id="438" name="Google Shape;438;p42"/>
          <p:cNvPicPr preferRelativeResize="0"/>
          <p:nvPr/>
        </p:nvPicPr>
        <p:blipFill>
          <a:blip r:embed="rId4">
            <a:alphaModFix/>
          </a:blip>
          <a:stretch>
            <a:fillRect/>
          </a:stretch>
        </p:blipFill>
        <p:spPr>
          <a:xfrm>
            <a:off x="5491075" y="2110113"/>
            <a:ext cx="1844574" cy="923274"/>
          </a:xfrm>
          <a:prstGeom prst="rect">
            <a:avLst/>
          </a:prstGeom>
          <a:noFill/>
          <a:ln>
            <a:noFill/>
          </a:ln>
        </p:spPr>
      </p:pic>
      <p:sp>
        <p:nvSpPr>
          <p:cNvPr id="439" name="Google Shape;439;p42"/>
          <p:cNvSpPr txBox="1"/>
          <p:nvPr/>
        </p:nvSpPr>
        <p:spPr>
          <a:xfrm>
            <a:off x="1657475" y="213350"/>
            <a:ext cx="6212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No olvidar que el contenedor </a:t>
            </a:r>
            <a:r>
              <a:rPr b="1" lang="es" sz="1900">
                <a:solidFill>
                  <a:schemeClr val="lt1"/>
                </a:solidFill>
                <a:latin typeface="Comfortaa"/>
                <a:ea typeface="Comfortaa"/>
                <a:cs typeface="Comfortaa"/>
                <a:sym typeface="Comfortaa"/>
              </a:rPr>
              <a:t>está</a:t>
            </a:r>
            <a:r>
              <a:rPr b="1" lang="es" sz="1900">
                <a:solidFill>
                  <a:schemeClr val="lt1"/>
                </a:solidFill>
                <a:latin typeface="Comfortaa"/>
                <a:ea typeface="Comfortaa"/>
                <a:cs typeface="Comfortaa"/>
                <a:sym typeface="Comfortaa"/>
              </a:rPr>
              <a:t> en “internet”</a:t>
            </a:r>
            <a:endParaRPr b="1" sz="1900">
              <a:solidFill>
                <a:schemeClr val="lt1"/>
              </a:solidFill>
              <a:latin typeface="Comfortaa"/>
              <a:ea typeface="Comfortaa"/>
              <a:cs typeface="Comfortaa"/>
              <a:sym typeface="Comfortaa"/>
            </a:endParaRPr>
          </a:p>
        </p:txBody>
      </p:sp>
      <p:sp>
        <p:nvSpPr>
          <p:cNvPr id="440" name="Google Shape;440;p42"/>
          <p:cNvSpPr txBox="1"/>
          <p:nvPr/>
        </p:nvSpPr>
        <p:spPr>
          <a:xfrm>
            <a:off x="2023750" y="4374000"/>
            <a:ext cx="6212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solidFill>
                  <a:schemeClr val="lt1"/>
                </a:solidFill>
                <a:latin typeface="Comfortaa"/>
                <a:ea typeface="Comfortaa"/>
                <a:cs typeface="Comfortaa"/>
                <a:sym typeface="Comfortaa"/>
              </a:rPr>
              <a:t>No olvidar que  debemos enviar un REQUEST para buscar al servlet y nos devuelva un RESPONSE</a:t>
            </a:r>
            <a:endParaRPr b="1" sz="1900">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nvSpPr>
        <p:spPr>
          <a:xfrm>
            <a:off x="380250" y="4276825"/>
            <a:ext cx="8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Nosotros tenemos un tomcat en nuestra </a:t>
            </a:r>
            <a:r>
              <a:rPr b="1" lang="es" sz="1900">
                <a:latin typeface="Comfortaa"/>
                <a:ea typeface="Comfortaa"/>
                <a:cs typeface="Comfortaa"/>
                <a:sym typeface="Comfortaa"/>
              </a:rPr>
              <a:t>máquina</a:t>
            </a:r>
            <a:r>
              <a:rPr b="1" lang="es" sz="1900">
                <a:latin typeface="Comfortaa"/>
                <a:ea typeface="Comfortaa"/>
                <a:cs typeface="Comfortaa"/>
                <a:sym typeface="Comfortaa"/>
              </a:rPr>
              <a:t>, por ende nuestra </a:t>
            </a:r>
            <a:r>
              <a:rPr b="1" lang="es" sz="1900">
                <a:latin typeface="Comfortaa"/>
                <a:ea typeface="Comfortaa"/>
                <a:cs typeface="Comfortaa"/>
                <a:sym typeface="Comfortaa"/>
              </a:rPr>
              <a:t>dirección</a:t>
            </a:r>
            <a:r>
              <a:rPr b="1" lang="es" sz="1900">
                <a:latin typeface="Comfortaa"/>
                <a:ea typeface="Comfortaa"/>
                <a:cs typeface="Comfortaa"/>
                <a:sym typeface="Comfortaa"/>
              </a:rPr>
              <a:t> es http://localhost:808x</a:t>
            </a:r>
            <a:endParaRPr b="1" sz="1900">
              <a:latin typeface="Comfortaa"/>
              <a:ea typeface="Comfortaa"/>
              <a:cs typeface="Comfortaa"/>
              <a:sym typeface="Comfortaa"/>
            </a:endParaRPr>
          </a:p>
        </p:txBody>
      </p:sp>
      <p:pic>
        <p:nvPicPr>
          <p:cNvPr id="446" name="Google Shape;446;p43"/>
          <p:cNvPicPr preferRelativeResize="0"/>
          <p:nvPr/>
        </p:nvPicPr>
        <p:blipFill>
          <a:blip r:embed="rId3">
            <a:alphaModFix/>
          </a:blip>
          <a:stretch>
            <a:fillRect/>
          </a:stretch>
        </p:blipFill>
        <p:spPr>
          <a:xfrm>
            <a:off x="687075" y="205900"/>
            <a:ext cx="7346936" cy="4070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nvSpPr>
        <p:spPr>
          <a:xfrm>
            <a:off x="438425" y="320275"/>
            <a:ext cx="838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Entonces, levantamos el contenedor para que el servlet cobre “vida”</a:t>
            </a:r>
            <a:endParaRPr b="1" sz="1900">
              <a:latin typeface="Comfortaa"/>
              <a:ea typeface="Comfortaa"/>
              <a:cs typeface="Comfortaa"/>
              <a:sym typeface="Comfortaa"/>
            </a:endParaRPr>
          </a:p>
        </p:txBody>
      </p:sp>
      <p:pic>
        <p:nvPicPr>
          <p:cNvPr id="452" name="Google Shape;452;p44"/>
          <p:cNvPicPr preferRelativeResize="0"/>
          <p:nvPr/>
        </p:nvPicPr>
        <p:blipFill>
          <a:blip r:embed="rId3">
            <a:alphaModFix/>
          </a:blip>
          <a:stretch>
            <a:fillRect/>
          </a:stretch>
        </p:blipFill>
        <p:spPr>
          <a:xfrm>
            <a:off x="152400" y="1766150"/>
            <a:ext cx="8839203" cy="1978722"/>
          </a:xfrm>
          <a:prstGeom prst="rect">
            <a:avLst/>
          </a:prstGeom>
          <a:noFill/>
          <a:ln>
            <a:noFill/>
          </a:ln>
        </p:spPr>
      </p:pic>
      <p:sp>
        <p:nvSpPr>
          <p:cNvPr id="453" name="Google Shape;453;p44"/>
          <p:cNvSpPr/>
          <p:nvPr/>
        </p:nvSpPr>
        <p:spPr>
          <a:xfrm>
            <a:off x="5080500" y="3081875"/>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Ahora queremos consumir nuestro Servlet</a:t>
            </a:r>
            <a:endParaRPr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5"/>
          <p:cNvPicPr preferRelativeResize="0"/>
          <p:nvPr/>
        </p:nvPicPr>
        <p:blipFill>
          <a:blip r:embed="rId3">
            <a:alphaModFix/>
          </a:blip>
          <a:stretch>
            <a:fillRect/>
          </a:stretch>
        </p:blipFill>
        <p:spPr>
          <a:xfrm>
            <a:off x="227250" y="216575"/>
            <a:ext cx="8839197" cy="2461232"/>
          </a:xfrm>
          <a:prstGeom prst="rect">
            <a:avLst/>
          </a:prstGeom>
          <a:noFill/>
          <a:ln>
            <a:noFill/>
          </a:ln>
        </p:spPr>
      </p:pic>
      <p:sp>
        <p:nvSpPr>
          <p:cNvPr id="459" name="Google Shape;459;p45"/>
          <p:cNvSpPr/>
          <p:nvPr/>
        </p:nvSpPr>
        <p:spPr>
          <a:xfrm>
            <a:off x="4802475" y="3016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Mirenlo de nuevo...</a:t>
            </a:r>
            <a:endParaRPr b="1">
              <a:solidFill>
                <a:schemeClr val="lt1"/>
              </a:solidFill>
            </a:endParaRPr>
          </a:p>
        </p:txBody>
      </p:sp>
      <p:sp>
        <p:nvSpPr>
          <p:cNvPr id="460" name="Google Shape;460;p45"/>
          <p:cNvSpPr/>
          <p:nvPr/>
        </p:nvSpPr>
        <p:spPr>
          <a:xfrm>
            <a:off x="227250" y="29990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Tomcat inicio en http://localhost:8082/</a:t>
            </a:r>
            <a:endParaRPr b="1">
              <a:solidFill>
                <a:schemeClr val="lt1"/>
              </a:solidFill>
            </a:endParaRPr>
          </a:p>
        </p:txBody>
      </p:sp>
      <p:sp>
        <p:nvSpPr>
          <p:cNvPr id="461" name="Google Shape;461;p45"/>
          <p:cNvSpPr/>
          <p:nvPr/>
        </p:nvSpPr>
        <p:spPr>
          <a:xfrm>
            <a:off x="4870850" y="2999000"/>
            <a:ext cx="40635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rPr>
              <a:t>El proyecto se llama ReforzamientoServlet01</a:t>
            </a:r>
            <a:endParaRPr b="1">
              <a:solidFill>
                <a:schemeClr val="lt1"/>
              </a:solidFill>
            </a:endParaRPr>
          </a:p>
        </p:txBody>
      </p:sp>
      <p:sp>
        <p:nvSpPr>
          <p:cNvPr id="462" name="Google Shape;462;p45"/>
          <p:cNvSpPr/>
          <p:nvPr/>
        </p:nvSpPr>
        <p:spPr>
          <a:xfrm>
            <a:off x="1797000" y="4071025"/>
            <a:ext cx="55500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¿Como seria la URL para consumir al servlet?</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6"/>
          <p:cNvPicPr preferRelativeResize="0"/>
          <p:nvPr/>
        </p:nvPicPr>
        <p:blipFill>
          <a:blip r:embed="rId3">
            <a:alphaModFix/>
          </a:blip>
          <a:stretch>
            <a:fillRect/>
          </a:stretch>
        </p:blipFill>
        <p:spPr>
          <a:xfrm>
            <a:off x="976313" y="805375"/>
            <a:ext cx="7191375" cy="301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729450" y="864300"/>
            <a:ext cx="7021200" cy="9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¿Que es JEE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3" name="Google Shape;473;p47"/>
          <p:cNvSpPr/>
          <p:nvPr/>
        </p:nvSpPr>
        <p:spPr>
          <a:xfrm>
            <a:off x="567300" y="866863"/>
            <a:ext cx="8009400" cy="663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900">
                <a:solidFill>
                  <a:schemeClr val="lt1"/>
                </a:solidFill>
                <a:latin typeface="Comfortaa"/>
                <a:ea typeface="Comfortaa"/>
                <a:cs typeface="Comfortaa"/>
                <a:sym typeface="Comfortaa"/>
              </a:rPr>
              <a:t>http://localhost:8082/ReforzamientoServlet01/bienvenida</a:t>
            </a:r>
            <a:endParaRPr b="1" sz="19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a:solidFill>
                <a:schemeClr val="lt1"/>
              </a:solidFill>
            </a:endParaRPr>
          </a:p>
        </p:txBody>
      </p:sp>
      <p:pic>
        <p:nvPicPr>
          <p:cNvPr id="474" name="Google Shape;474;p47"/>
          <p:cNvPicPr preferRelativeResize="0"/>
          <p:nvPr/>
        </p:nvPicPr>
        <p:blipFill>
          <a:blip r:embed="rId3">
            <a:alphaModFix/>
          </a:blip>
          <a:stretch>
            <a:fillRect/>
          </a:stretch>
        </p:blipFill>
        <p:spPr>
          <a:xfrm>
            <a:off x="1863150" y="1739875"/>
            <a:ext cx="5128794" cy="2994575"/>
          </a:xfrm>
          <a:prstGeom prst="rect">
            <a:avLst/>
          </a:prstGeom>
          <a:noFill/>
          <a:ln>
            <a:noFill/>
          </a:ln>
        </p:spPr>
      </p:pic>
      <p:pic>
        <p:nvPicPr>
          <p:cNvPr id="475" name="Google Shape;475;p47"/>
          <p:cNvPicPr preferRelativeResize="0"/>
          <p:nvPr/>
        </p:nvPicPr>
        <p:blipFill>
          <a:blip r:embed="rId4">
            <a:alphaModFix/>
          </a:blip>
          <a:stretch>
            <a:fillRect/>
          </a:stretch>
        </p:blipFill>
        <p:spPr>
          <a:xfrm>
            <a:off x="5214294" y="2323863"/>
            <a:ext cx="1702807" cy="22043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nvSpPr>
        <p:spPr>
          <a:xfrm>
            <a:off x="306350" y="733650"/>
            <a:ext cx="299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Web App</a:t>
            </a:r>
            <a:endParaRPr b="1" sz="1900">
              <a:latin typeface="Lato"/>
              <a:ea typeface="Lato"/>
              <a:cs typeface="Lato"/>
              <a:sym typeface="Lato"/>
            </a:endParaRPr>
          </a:p>
        </p:txBody>
      </p:sp>
      <p:sp>
        <p:nvSpPr>
          <p:cNvPr id="481" name="Google Shape;481;p48"/>
          <p:cNvSpPr/>
          <p:nvPr/>
        </p:nvSpPr>
        <p:spPr>
          <a:xfrm>
            <a:off x="1951150" y="841725"/>
            <a:ext cx="3224700" cy="4188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2265400" y="1128675"/>
            <a:ext cx="2587800" cy="2329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2765350" y="1459188"/>
            <a:ext cx="1596300" cy="661200"/>
          </a:xfrm>
          <a:prstGeom prst="flowChartAlternateProcess">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LIB</a:t>
            </a:r>
            <a:endParaRPr>
              <a:solidFill>
                <a:schemeClr val="lt1"/>
              </a:solidFill>
            </a:endParaRPr>
          </a:p>
        </p:txBody>
      </p:sp>
      <p:sp>
        <p:nvSpPr>
          <p:cNvPr id="484" name="Google Shape;484;p48"/>
          <p:cNvSpPr/>
          <p:nvPr/>
        </p:nvSpPr>
        <p:spPr>
          <a:xfrm>
            <a:off x="2749100" y="2192775"/>
            <a:ext cx="1596300" cy="661200"/>
          </a:xfrm>
          <a:prstGeom prst="flowChartAlternateProcess">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CLASSES</a:t>
            </a:r>
            <a:endParaRPr>
              <a:solidFill>
                <a:schemeClr val="lt1"/>
              </a:solidFill>
            </a:endParaRPr>
          </a:p>
        </p:txBody>
      </p:sp>
      <p:sp>
        <p:nvSpPr>
          <p:cNvPr id="485" name="Google Shape;485;p48"/>
          <p:cNvSpPr/>
          <p:nvPr/>
        </p:nvSpPr>
        <p:spPr>
          <a:xfrm>
            <a:off x="2737075" y="2926350"/>
            <a:ext cx="1652850" cy="435325"/>
          </a:xfrm>
          <a:prstGeom prst="flowChartProcess">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WEB.XML</a:t>
            </a:r>
            <a:endParaRPr>
              <a:solidFill>
                <a:schemeClr val="lt1"/>
              </a:solidFill>
            </a:endParaRPr>
          </a:p>
        </p:txBody>
      </p:sp>
      <p:sp>
        <p:nvSpPr>
          <p:cNvPr id="486" name="Google Shape;486;p48"/>
          <p:cNvSpPr txBox="1"/>
          <p:nvPr/>
        </p:nvSpPr>
        <p:spPr>
          <a:xfrm>
            <a:off x="2966775" y="1128675"/>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Lato"/>
                <a:ea typeface="Lato"/>
                <a:cs typeface="Lato"/>
                <a:sym typeface="Lato"/>
              </a:rPr>
              <a:t>WEB-INF</a:t>
            </a:r>
            <a:endParaRPr b="1">
              <a:solidFill>
                <a:srgbClr val="FFFFFF"/>
              </a:solidFill>
              <a:latin typeface="Lato"/>
              <a:ea typeface="Lato"/>
              <a:cs typeface="Lato"/>
              <a:sym typeface="Lato"/>
            </a:endParaRPr>
          </a:p>
        </p:txBody>
      </p:sp>
      <p:sp>
        <p:nvSpPr>
          <p:cNvPr id="487" name="Google Shape;487;p48"/>
          <p:cNvSpPr/>
          <p:nvPr/>
        </p:nvSpPr>
        <p:spPr>
          <a:xfrm>
            <a:off x="2720825" y="4014450"/>
            <a:ext cx="1652850" cy="435325"/>
          </a:xfrm>
          <a:prstGeom prst="flowChartProcess">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INDEX.HTML</a:t>
            </a:r>
            <a:endParaRPr>
              <a:solidFill>
                <a:schemeClr val="lt1"/>
              </a:solidFill>
            </a:endParaRPr>
          </a:p>
        </p:txBody>
      </p:sp>
      <p:sp>
        <p:nvSpPr>
          <p:cNvPr id="488" name="Google Shape;488;p48"/>
          <p:cNvSpPr/>
          <p:nvPr/>
        </p:nvSpPr>
        <p:spPr>
          <a:xfrm>
            <a:off x="5909375" y="854550"/>
            <a:ext cx="2184786" cy="476982"/>
          </a:xfrm>
          <a:prstGeom prst="flowChartTerminator">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6141425" y="8923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p:nvPr/>
        </p:nvSpPr>
        <p:spPr>
          <a:xfrm>
            <a:off x="6773500" y="8781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
          <p:cNvSpPr/>
          <p:nvPr/>
        </p:nvSpPr>
        <p:spPr>
          <a:xfrm>
            <a:off x="7405575" y="8923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txBox="1"/>
          <p:nvPr/>
        </p:nvSpPr>
        <p:spPr>
          <a:xfrm>
            <a:off x="6773495" y="483725"/>
            <a:ext cx="495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Lato"/>
                <a:ea typeface="Lato"/>
                <a:cs typeface="Lato"/>
                <a:sym typeface="Lato"/>
              </a:rPr>
              <a:t>jar</a:t>
            </a:r>
            <a:endParaRPr b="1" sz="1700">
              <a:latin typeface="Lato"/>
              <a:ea typeface="Lato"/>
              <a:cs typeface="Lato"/>
              <a:sym typeface="Lato"/>
            </a:endParaRPr>
          </a:p>
        </p:txBody>
      </p:sp>
      <p:sp>
        <p:nvSpPr>
          <p:cNvPr id="493" name="Google Shape;493;p48"/>
          <p:cNvSpPr/>
          <p:nvPr/>
        </p:nvSpPr>
        <p:spPr>
          <a:xfrm>
            <a:off x="5929062" y="1426175"/>
            <a:ext cx="2184786" cy="476982"/>
          </a:xfrm>
          <a:prstGeom prst="flowChartTerminator">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a:off x="6141425" y="1463950"/>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6773500" y="1463938"/>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7405575" y="1463950"/>
            <a:ext cx="495900" cy="401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p:nvPr/>
        </p:nvSpPr>
        <p:spPr>
          <a:xfrm>
            <a:off x="8094150" y="677225"/>
            <a:ext cx="726575" cy="1402750"/>
          </a:xfrm>
          <a:custGeom>
            <a:rect b="b" l="l" r="r" t="t"/>
            <a:pathLst>
              <a:path extrusionOk="0" h="56110" w="29063">
                <a:moveTo>
                  <a:pt x="0" y="0"/>
                </a:moveTo>
                <a:cubicBezTo>
                  <a:pt x="4837" y="4461"/>
                  <a:pt x="28701" y="17413"/>
                  <a:pt x="29023" y="26765"/>
                </a:cubicBezTo>
                <a:cubicBezTo>
                  <a:pt x="29346" y="36117"/>
                  <a:pt x="6450" y="51219"/>
                  <a:pt x="1935" y="56110"/>
                </a:cubicBezTo>
              </a:path>
            </a:pathLst>
          </a:custGeom>
          <a:noFill/>
          <a:ln cap="flat" cmpd="sng" w="9525">
            <a:solidFill>
              <a:schemeClr val="dk2"/>
            </a:solidFill>
            <a:prstDash val="solid"/>
            <a:round/>
            <a:headEnd len="med" w="med" type="none"/>
            <a:tailEnd len="med" w="med" type="none"/>
          </a:ln>
        </p:spPr>
      </p:sp>
      <p:cxnSp>
        <p:nvCxnSpPr>
          <p:cNvPr id="498" name="Google Shape;498;p48"/>
          <p:cNvCxnSpPr>
            <a:stCxn id="483" idx="3"/>
            <a:endCxn id="488" idx="1"/>
          </p:cNvCxnSpPr>
          <p:nvPr/>
        </p:nvCxnSpPr>
        <p:spPr>
          <a:xfrm flipH="1" rot="10800000">
            <a:off x="4361650" y="1093188"/>
            <a:ext cx="1547700" cy="6966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48"/>
          <p:cNvCxnSpPr>
            <a:stCxn id="483" idx="3"/>
            <a:endCxn id="493" idx="1"/>
          </p:cNvCxnSpPr>
          <p:nvPr/>
        </p:nvCxnSpPr>
        <p:spPr>
          <a:xfrm flipH="1" rot="10800000">
            <a:off x="4361650" y="1664688"/>
            <a:ext cx="1567500" cy="1251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p48"/>
          <p:cNvSpPr/>
          <p:nvPr/>
        </p:nvSpPr>
        <p:spPr>
          <a:xfrm>
            <a:off x="5929150" y="24105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a:off x="6081550" y="25629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6259750" y="25629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6081550" y="23436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6403050" y="23436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6485700" y="26281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6259750" y="2184713"/>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6568350" y="2462888"/>
            <a:ext cx="330600" cy="330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txBox="1"/>
          <p:nvPr/>
        </p:nvSpPr>
        <p:spPr>
          <a:xfrm>
            <a:off x="6941325" y="2371650"/>
            <a:ext cx="9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Servlets</a:t>
            </a:r>
            <a:endParaRPr b="1">
              <a:latin typeface="Lato"/>
              <a:ea typeface="Lato"/>
              <a:cs typeface="Lato"/>
              <a:sym typeface="Lato"/>
            </a:endParaRPr>
          </a:p>
        </p:txBody>
      </p:sp>
      <p:sp>
        <p:nvSpPr>
          <p:cNvPr id="509" name="Google Shape;509;p48"/>
          <p:cNvSpPr txBox="1"/>
          <p:nvPr/>
        </p:nvSpPr>
        <p:spPr>
          <a:xfrm>
            <a:off x="6081550" y="3152650"/>
            <a:ext cx="24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Archivos de configuración</a:t>
            </a:r>
            <a:endParaRPr b="1">
              <a:latin typeface="Lato"/>
              <a:ea typeface="Lato"/>
              <a:cs typeface="Lato"/>
              <a:sym typeface="Lato"/>
            </a:endParaRPr>
          </a:p>
        </p:txBody>
      </p:sp>
      <p:cxnSp>
        <p:nvCxnSpPr>
          <p:cNvPr id="510" name="Google Shape;510;p48"/>
          <p:cNvCxnSpPr>
            <a:stCxn id="485" idx="3"/>
            <a:endCxn id="509" idx="1"/>
          </p:cNvCxnSpPr>
          <p:nvPr/>
        </p:nvCxnSpPr>
        <p:spPr>
          <a:xfrm>
            <a:off x="4389925" y="3144013"/>
            <a:ext cx="1691700" cy="2088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48"/>
          <p:cNvSpPr txBox="1"/>
          <p:nvPr/>
        </p:nvSpPr>
        <p:spPr>
          <a:xfrm>
            <a:off x="6158925" y="4124925"/>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Páginas</a:t>
            </a:r>
            <a:endParaRPr b="1">
              <a:latin typeface="Lato"/>
              <a:ea typeface="Lato"/>
              <a:cs typeface="Lato"/>
              <a:sym typeface="Lato"/>
            </a:endParaRPr>
          </a:p>
        </p:txBody>
      </p:sp>
      <p:cxnSp>
        <p:nvCxnSpPr>
          <p:cNvPr id="512" name="Google Shape;512;p48"/>
          <p:cNvCxnSpPr>
            <a:stCxn id="487" idx="3"/>
            <a:endCxn id="511" idx="1"/>
          </p:cNvCxnSpPr>
          <p:nvPr/>
        </p:nvCxnSpPr>
        <p:spPr>
          <a:xfrm>
            <a:off x="4373675" y="4232113"/>
            <a:ext cx="1785300" cy="930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48"/>
          <p:cNvCxnSpPr>
            <a:stCxn id="484" idx="3"/>
            <a:endCxn id="500" idx="2"/>
          </p:cNvCxnSpPr>
          <p:nvPr/>
        </p:nvCxnSpPr>
        <p:spPr>
          <a:xfrm>
            <a:off x="4345400" y="2523375"/>
            <a:ext cx="1583700" cy="5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Conozcamos algunos </a:t>
            </a:r>
            <a:r>
              <a:rPr lang="es"/>
              <a:t>métodos</a:t>
            </a:r>
            <a:r>
              <a:rPr lang="es"/>
              <a:t> de los servlets.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819175" y="1281675"/>
            <a:ext cx="826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ServletRequest</a:t>
            </a:r>
            <a:endParaRPr/>
          </a:p>
        </p:txBody>
      </p:sp>
      <p:sp>
        <p:nvSpPr>
          <p:cNvPr id="524" name="Google Shape;524;p50"/>
          <p:cNvSpPr txBox="1"/>
          <p:nvPr/>
        </p:nvSpPr>
        <p:spPr>
          <a:xfrm>
            <a:off x="819175" y="2165388"/>
            <a:ext cx="7273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Para cada request, el contenedor de servlet crea instancias de ServletRequest y las envía al servicio. </a:t>
            </a:r>
            <a:endParaRPr b="1" sz="1300">
              <a:latin typeface="Comfortaa"/>
              <a:ea typeface="Comfortaa"/>
              <a:cs typeface="Comfortaa"/>
              <a:sym typeface="Comfortaa"/>
            </a:endParaRPr>
          </a:p>
          <a:p>
            <a:pPr indent="0" lvl="0" marL="0" rtl="0" algn="l">
              <a:spcBef>
                <a:spcPts val="0"/>
              </a:spcBef>
              <a:spcAft>
                <a:spcPts val="0"/>
              </a:spcAft>
              <a:buNone/>
            </a:pPr>
            <a:r>
              <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La variable request encapsula información acerca de la petición. </a:t>
            </a:r>
            <a:endParaRPr b="1" sz="1300">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51"/>
          <p:cNvGrpSpPr/>
          <p:nvPr/>
        </p:nvGrpSpPr>
        <p:grpSpPr>
          <a:xfrm>
            <a:off x="1126398" y="3559750"/>
            <a:ext cx="6890994" cy="643500"/>
            <a:chOff x="1593000" y="2322568"/>
            <a:chExt cx="5957975" cy="643500"/>
          </a:xfrm>
        </p:grpSpPr>
        <p:sp>
          <p:nvSpPr>
            <p:cNvPr id="530" name="Google Shape;530;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00"/>
                  </a:solidFill>
                  <a:latin typeface="Roboto Medium"/>
                  <a:ea typeface="Roboto Medium"/>
                  <a:cs typeface="Roboto Medium"/>
                  <a:sym typeface="Roboto Medium"/>
                </a:rPr>
                <a:t>getParameter()</a:t>
              </a:r>
              <a:endParaRPr sz="1600">
                <a:solidFill>
                  <a:srgbClr val="FFFF00"/>
                </a:solidFill>
                <a:latin typeface="Roboto"/>
                <a:ea typeface="Roboto"/>
                <a:cs typeface="Roboto"/>
                <a:sym typeface="Roboto"/>
              </a:endParaRPr>
            </a:p>
          </p:txBody>
        </p:sp>
        <p:sp>
          <p:nvSpPr>
            <p:cNvPr id="534" name="Google Shape;534;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536" name="Google Shape;536;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El </a:t>
              </a:r>
              <a:r>
                <a:rPr b="1" lang="es" sz="900">
                  <a:solidFill>
                    <a:srgbClr val="0C58D3"/>
                  </a:solidFill>
                  <a:latin typeface="Roboto"/>
                  <a:ea typeface="Roboto"/>
                  <a:cs typeface="Roboto"/>
                  <a:sym typeface="Roboto"/>
                </a:rPr>
                <a:t>más</a:t>
              </a:r>
              <a:r>
                <a:rPr b="1" lang="es" sz="900">
                  <a:solidFill>
                    <a:srgbClr val="0C58D3"/>
                  </a:solidFill>
                  <a:latin typeface="Roboto"/>
                  <a:ea typeface="Roboto"/>
                  <a:cs typeface="Roboto"/>
                  <a:sym typeface="Roboto"/>
                </a:rPr>
                <a:t> común de utilizar</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Devuelve el valor de un parámetro de un request.</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Si no existe el parámetro devuelve un nulo.</a:t>
              </a:r>
              <a:endParaRPr sz="800">
                <a:solidFill>
                  <a:srgbClr val="0C58D3"/>
                </a:solidFill>
                <a:latin typeface="Roboto"/>
                <a:ea typeface="Roboto"/>
                <a:cs typeface="Roboto"/>
                <a:sym typeface="Roboto"/>
              </a:endParaRPr>
            </a:p>
          </p:txBody>
        </p:sp>
      </p:grpSp>
      <p:grpSp>
        <p:nvGrpSpPr>
          <p:cNvPr id="537" name="Google Shape;537;p51"/>
          <p:cNvGrpSpPr/>
          <p:nvPr/>
        </p:nvGrpSpPr>
        <p:grpSpPr>
          <a:xfrm>
            <a:off x="1126398" y="2904875"/>
            <a:ext cx="6890994" cy="643500"/>
            <a:chOff x="1593000" y="2322568"/>
            <a:chExt cx="5957975" cy="643500"/>
          </a:xfrm>
        </p:grpSpPr>
        <p:sp>
          <p:nvSpPr>
            <p:cNvPr id="538" name="Google Shape;538;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getScheme()</a:t>
              </a:r>
              <a:endParaRPr sz="1600">
                <a:solidFill>
                  <a:srgbClr val="FFFFFF"/>
                </a:solidFill>
                <a:latin typeface="Roboto"/>
                <a:ea typeface="Roboto"/>
                <a:cs typeface="Roboto"/>
                <a:sym typeface="Roboto"/>
              </a:endParaRPr>
            </a:p>
          </p:txBody>
        </p:sp>
        <p:sp>
          <p:nvSpPr>
            <p:cNvPr id="542" name="Google Shape;542;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544" name="Google Shape;544;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Retorna el nombre del esquema utilizado para esta solicitud.</a:t>
              </a:r>
              <a:endParaRPr b="1" sz="900">
                <a:solidFill>
                  <a:srgbClr val="0C58D3"/>
                </a:solidFill>
                <a:latin typeface="Roboto"/>
                <a:ea typeface="Roboto"/>
                <a:cs typeface="Roboto"/>
                <a:sym typeface="Roboto"/>
              </a:endParaRPr>
            </a:p>
            <a:p>
              <a:pPr indent="-279400" lvl="0" marL="457200" marR="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Respuestas posibles: HTTP, HTTPS, FTP.</a:t>
              </a:r>
              <a:endParaRPr sz="800">
                <a:solidFill>
                  <a:srgbClr val="0C58D3"/>
                </a:solidFill>
                <a:latin typeface="Roboto"/>
                <a:ea typeface="Roboto"/>
                <a:cs typeface="Roboto"/>
                <a:sym typeface="Roboto"/>
              </a:endParaRPr>
            </a:p>
          </p:txBody>
        </p:sp>
      </p:grpSp>
      <p:grpSp>
        <p:nvGrpSpPr>
          <p:cNvPr id="545" name="Google Shape;545;p51"/>
          <p:cNvGrpSpPr/>
          <p:nvPr/>
        </p:nvGrpSpPr>
        <p:grpSpPr>
          <a:xfrm>
            <a:off x="1126398" y="2250000"/>
            <a:ext cx="6890994" cy="643500"/>
            <a:chOff x="1593000" y="2322568"/>
            <a:chExt cx="5957975" cy="643500"/>
          </a:xfrm>
        </p:grpSpPr>
        <p:sp>
          <p:nvSpPr>
            <p:cNvPr id="546" name="Google Shape;546;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getContentType()</a:t>
              </a:r>
              <a:endParaRPr sz="1600">
                <a:solidFill>
                  <a:srgbClr val="FFFFFF"/>
                </a:solidFill>
                <a:latin typeface="Roboto"/>
                <a:ea typeface="Roboto"/>
                <a:cs typeface="Roboto"/>
                <a:sym typeface="Roboto"/>
              </a:endParaRPr>
            </a:p>
          </p:txBody>
        </p:sp>
        <p:sp>
          <p:nvSpPr>
            <p:cNvPr id="550" name="Google Shape;550;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552" name="Google Shape;552;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Devuelve el tipo MIME del cuerpo de la solicitud, o nulo si no se conoce el tipo.</a:t>
              </a:r>
              <a:endParaRPr b="1" sz="900">
                <a:solidFill>
                  <a:srgbClr val="0C58D3"/>
                </a:solidFill>
                <a:latin typeface="Roboto"/>
                <a:ea typeface="Roboto"/>
                <a:cs typeface="Roboto"/>
                <a:sym typeface="Roboto"/>
              </a:endParaRPr>
            </a:p>
            <a:p>
              <a:pPr indent="-279400" lvl="0" marL="457200" rtl="0" algn="l">
                <a:lnSpc>
                  <a:spcPct val="115000"/>
                </a:lnSpc>
                <a:spcBef>
                  <a:spcPts val="0"/>
                </a:spcBef>
                <a:spcAft>
                  <a:spcPts val="0"/>
                </a:spcAft>
                <a:buClr>
                  <a:srgbClr val="0C58D3"/>
                </a:buClr>
                <a:buSzPts val="800"/>
                <a:buFont typeface="Roboto"/>
                <a:buChar char="●"/>
              </a:pPr>
              <a:r>
                <a:rPr b="1" lang="es" sz="900">
                  <a:solidFill>
                    <a:srgbClr val="0C58D3"/>
                  </a:solidFill>
                  <a:latin typeface="Roboto"/>
                  <a:ea typeface="Roboto"/>
                  <a:cs typeface="Roboto"/>
                  <a:sym typeface="Roboto"/>
                </a:rPr>
                <a:t>Los MIME especifican los tipos de datos (imagen, texto, audio, etc.)</a:t>
              </a:r>
              <a:endParaRPr sz="800">
                <a:solidFill>
                  <a:srgbClr val="0C58D3"/>
                </a:solidFill>
                <a:latin typeface="Roboto"/>
                <a:ea typeface="Roboto"/>
                <a:cs typeface="Roboto"/>
                <a:sym typeface="Roboto"/>
              </a:endParaRPr>
            </a:p>
          </p:txBody>
        </p:sp>
      </p:grpSp>
      <p:grpSp>
        <p:nvGrpSpPr>
          <p:cNvPr id="553" name="Google Shape;553;p51"/>
          <p:cNvGrpSpPr/>
          <p:nvPr/>
        </p:nvGrpSpPr>
        <p:grpSpPr>
          <a:xfrm>
            <a:off x="1126398" y="1595125"/>
            <a:ext cx="6890994" cy="643500"/>
            <a:chOff x="1593000" y="2322568"/>
            <a:chExt cx="5957975" cy="643500"/>
          </a:xfrm>
        </p:grpSpPr>
        <p:sp>
          <p:nvSpPr>
            <p:cNvPr id="554" name="Google Shape;554;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getProtocol()</a:t>
              </a:r>
              <a:endParaRPr sz="1600">
                <a:solidFill>
                  <a:srgbClr val="FFFFFF"/>
                </a:solidFill>
                <a:latin typeface="Roboto"/>
                <a:ea typeface="Roboto"/>
                <a:cs typeface="Roboto"/>
                <a:sym typeface="Roboto"/>
              </a:endParaRPr>
            </a:p>
          </p:txBody>
        </p:sp>
        <p:sp>
          <p:nvSpPr>
            <p:cNvPr id="558" name="Google Shape;558;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560" name="Google Shape;560;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marR="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Devuelve el nombre y la versión del protocolo que utiliza el request.</a:t>
              </a:r>
              <a:endParaRPr b="1" sz="900">
                <a:solidFill>
                  <a:srgbClr val="0C58D3"/>
                </a:solidFill>
                <a:latin typeface="Roboto"/>
                <a:ea typeface="Roboto"/>
                <a:cs typeface="Roboto"/>
                <a:sym typeface="Roboto"/>
              </a:endParaRPr>
            </a:p>
            <a:p>
              <a:pPr indent="-285750" lvl="0" marL="457200" marR="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Devuelve el formato protocol/versión</a:t>
              </a:r>
              <a:endParaRPr b="1" sz="900">
                <a:solidFill>
                  <a:srgbClr val="0C58D3"/>
                </a:solidFill>
                <a:latin typeface="Roboto"/>
                <a:ea typeface="Roboto"/>
                <a:cs typeface="Roboto"/>
                <a:sym typeface="Roboto"/>
              </a:endParaRPr>
            </a:p>
          </p:txBody>
        </p:sp>
      </p:grpSp>
      <p:grpSp>
        <p:nvGrpSpPr>
          <p:cNvPr id="561" name="Google Shape;561;p51"/>
          <p:cNvGrpSpPr/>
          <p:nvPr/>
        </p:nvGrpSpPr>
        <p:grpSpPr>
          <a:xfrm>
            <a:off x="1126603" y="940250"/>
            <a:ext cx="6890994" cy="643500"/>
            <a:chOff x="1593000" y="2322568"/>
            <a:chExt cx="5957975" cy="643500"/>
          </a:xfrm>
        </p:grpSpPr>
        <p:sp>
          <p:nvSpPr>
            <p:cNvPr id="562" name="Google Shape;562;p5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FFFFFF"/>
                  </a:solidFill>
                  <a:latin typeface="Roboto Medium"/>
                  <a:ea typeface="Roboto Medium"/>
                  <a:cs typeface="Roboto Medium"/>
                  <a:sym typeface="Roboto Medium"/>
                </a:rPr>
                <a:t>getContentLength()</a:t>
              </a:r>
              <a:endParaRPr sz="1600">
                <a:solidFill>
                  <a:srgbClr val="FFFFFF"/>
                </a:solidFill>
                <a:latin typeface="Roboto"/>
                <a:ea typeface="Roboto"/>
                <a:cs typeface="Roboto"/>
                <a:sym typeface="Roboto"/>
              </a:endParaRPr>
            </a:p>
          </p:txBody>
        </p:sp>
        <p:sp>
          <p:nvSpPr>
            <p:cNvPr id="566" name="Google Shape;566;p5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568" name="Google Shape;568;p5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Retorna el número de bytes en el cuerpo del request.</a:t>
              </a:r>
              <a:endParaRPr b="1"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b="1" lang="es" sz="900">
                  <a:solidFill>
                    <a:srgbClr val="0C58D3"/>
                  </a:solidFill>
                  <a:latin typeface="Roboto"/>
                  <a:ea typeface="Roboto"/>
                  <a:cs typeface="Roboto"/>
                  <a:sym typeface="Roboto"/>
                </a:rPr>
                <a:t>Si la longitud no se conoce, devuelve un -1</a:t>
              </a:r>
              <a:endParaRPr b="1" sz="900">
                <a:solidFill>
                  <a:srgbClr val="0C58D3"/>
                </a:solidFill>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574" name="Google Shape;574;p52"/>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comprobar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usamos los métodos del request en un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3"/>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580" name="Google Shape;580;p53"/>
          <p:cNvSpPr/>
          <p:nvPr/>
        </p:nvSpPr>
        <p:spPr>
          <a:xfrm>
            <a:off x="5047425" y="270650"/>
            <a:ext cx="2704800" cy="9045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utilizar la variable request. </a:t>
            </a:r>
            <a:endParaRPr b="1" sz="1300">
              <a:solidFill>
                <a:schemeClr val="lt1"/>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54"/>
          <p:cNvPicPr preferRelativeResize="0"/>
          <p:nvPr/>
        </p:nvPicPr>
        <p:blipFill>
          <a:blip r:embed="rId3">
            <a:alphaModFix/>
          </a:blip>
          <a:stretch>
            <a:fillRect/>
          </a:stretch>
        </p:blipFill>
        <p:spPr>
          <a:xfrm>
            <a:off x="226300" y="983663"/>
            <a:ext cx="8839199" cy="3176185"/>
          </a:xfrm>
          <a:prstGeom prst="rect">
            <a:avLst/>
          </a:prstGeom>
          <a:noFill/>
          <a:ln>
            <a:noFill/>
          </a:ln>
        </p:spPr>
      </p:pic>
      <p:pic>
        <p:nvPicPr>
          <p:cNvPr id="587" name="Google Shape;587;p54"/>
          <p:cNvPicPr preferRelativeResize="0"/>
          <p:nvPr/>
        </p:nvPicPr>
        <p:blipFill>
          <a:blip r:embed="rId4">
            <a:alphaModFix/>
          </a:blip>
          <a:stretch>
            <a:fillRect/>
          </a:stretch>
        </p:blipFill>
        <p:spPr>
          <a:xfrm>
            <a:off x="1870025" y="1652575"/>
            <a:ext cx="5753100" cy="183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5"/>
          <p:cNvSpPr/>
          <p:nvPr/>
        </p:nvSpPr>
        <p:spPr>
          <a:xfrm>
            <a:off x="569825" y="1776150"/>
            <a:ext cx="1527000" cy="1272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E9EDEE"/>
                </a:solidFill>
              </a:rPr>
              <a:t>Navegador</a:t>
            </a:r>
            <a:endParaRPr>
              <a:solidFill>
                <a:srgbClr val="E9EDEE"/>
              </a:solidFill>
            </a:endParaRPr>
          </a:p>
        </p:txBody>
      </p:sp>
      <p:sp>
        <p:nvSpPr>
          <p:cNvPr id="593" name="Google Shape;593;p55"/>
          <p:cNvSpPr/>
          <p:nvPr/>
        </p:nvSpPr>
        <p:spPr>
          <a:xfrm>
            <a:off x="3174900" y="1728000"/>
            <a:ext cx="2064900" cy="13692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900">
                <a:solidFill>
                  <a:schemeClr val="lt1"/>
                </a:solidFill>
              </a:rPr>
              <a:t>SERVLET</a:t>
            </a:r>
            <a:endParaRPr sz="1900">
              <a:solidFill>
                <a:schemeClr val="lt1"/>
              </a:solidFill>
            </a:endParaRPr>
          </a:p>
        </p:txBody>
      </p:sp>
      <p:sp>
        <p:nvSpPr>
          <p:cNvPr id="594" name="Google Shape;594;p55"/>
          <p:cNvSpPr/>
          <p:nvPr/>
        </p:nvSpPr>
        <p:spPr>
          <a:xfrm>
            <a:off x="4697025" y="1975950"/>
            <a:ext cx="1527000" cy="87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rgbClr val="FFFFFF"/>
                </a:solidFill>
              </a:rPr>
              <a:t>do Get()</a:t>
            </a:r>
            <a:endParaRPr sz="1800">
              <a:solidFill>
                <a:srgbClr val="FFFFFF"/>
              </a:solidFill>
            </a:endParaRPr>
          </a:p>
        </p:txBody>
      </p:sp>
      <p:sp>
        <p:nvSpPr>
          <p:cNvPr id="595" name="Google Shape;595;p55"/>
          <p:cNvSpPr/>
          <p:nvPr/>
        </p:nvSpPr>
        <p:spPr>
          <a:xfrm>
            <a:off x="4697025" y="3951975"/>
            <a:ext cx="1527000" cy="1036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HTML</a:t>
            </a:r>
            <a:endParaRPr/>
          </a:p>
        </p:txBody>
      </p:sp>
      <p:sp>
        <p:nvSpPr>
          <p:cNvPr id="596" name="Google Shape;596;p55"/>
          <p:cNvSpPr/>
          <p:nvPr/>
        </p:nvSpPr>
        <p:spPr>
          <a:xfrm>
            <a:off x="6246200" y="2519175"/>
            <a:ext cx="495900" cy="401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6224013" y="1880625"/>
            <a:ext cx="495900" cy="401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5635700" y="1479225"/>
            <a:ext cx="495900" cy="401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txBox="1"/>
          <p:nvPr/>
        </p:nvSpPr>
        <p:spPr>
          <a:xfrm>
            <a:off x="6031600" y="1124575"/>
            <a:ext cx="1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00" name="Google Shape;600;p55"/>
          <p:cNvSpPr txBox="1"/>
          <p:nvPr/>
        </p:nvSpPr>
        <p:spPr>
          <a:xfrm>
            <a:off x="6719925" y="1748113"/>
            <a:ext cx="1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01" name="Google Shape;601;p55"/>
          <p:cNvSpPr txBox="1"/>
          <p:nvPr/>
        </p:nvSpPr>
        <p:spPr>
          <a:xfrm>
            <a:off x="6764275" y="2519775"/>
            <a:ext cx="9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cxnSp>
        <p:nvCxnSpPr>
          <p:cNvPr id="602" name="Google Shape;602;p55"/>
          <p:cNvCxnSpPr>
            <a:stCxn id="592" idx="3"/>
            <a:endCxn id="593" idx="2"/>
          </p:cNvCxnSpPr>
          <p:nvPr/>
        </p:nvCxnSpPr>
        <p:spPr>
          <a:xfrm>
            <a:off x="2096825" y="2412600"/>
            <a:ext cx="10782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55"/>
          <p:cNvSpPr/>
          <p:nvPr/>
        </p:nvSpPr>
        <p:spPr>
          <a:xfrm>
            <a:off x="6224025" y="2427425"/>
            <a:ext cx="2775230" cy="2466450"/>
          </a:xfrm>
          <a:custGeom>
            <a:rect b="b" l="l" r="r" t="t"/>
            <a:pathLst>
              <a:path extrusionOk="0" h="98658" w="130553">
                <a:moveTo>
                  <a:pt x="21906" y="0"/>
                </a:moveTo>
                <a:cubicBezTo>
                  <a:pt x="39619" y="2812"/>
                  <a:pt x="116932" y="987"/>
                  <a:pt x="128181" y="16874"/>
                </a:cubicBezTo>
                <a:cubicBezTo>
                  <a:pt x="139430" y="32761"/>
                  <a:pt x="107163" y="84172"/>
                  <a:pt x="89401" y="95322"/>
                </a:cubicBezTo>
                <a:cubicBezTo>
                  <a:pt x="71639" y="106473"/>
                  <a:pt x="36510" y="86047"/>
                  <a:pt x="21610" y="83777"/>
                </a:cubicBezTo>
                <a:cubicBezTo>
                  <a:pt x="6710" y="81507"/>
                  <a:pt x="3602" y="82050"/>
                  <a:pt x="0" y="81704"/>
                </a:cubicBezTo>
              </a:path>
            </a:pathLst>
          </a:custGeom>
          <a:noFill/>
          <a:ln cap="flat" cmpd="sng" w="9525">
            <a:solidFill>
              <a:schemeClr val="dk2"/>
            </a:solidFill>
            <a:prstDash val="solid"/>
            <a:round/>
            <a:headEnd len="med" w="med" type="none"/>
            <a:tailEnd len="med" w="med" type="none"/>
          </a:ln>
        </p:spPr>
      </p:sp>
      <p:cxnSp>
        <p:nvCxnSpPr>
          <p:cNvPr id="604" name="Google Shape;604;p55"/>
          <p:cNvCxnSpPr>
            <a:stCxn id="595" idx="1"/>
          </p:cNvCxnSpPr>
          <p:nvPr/>
        </p:nvCxnSpPr>
        <p:spPr>
          <a:xfrm rot="10800000">
            <a:off x="1385325" y="3048975"/>
            <a:ext cx="3311700" cy="14211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55"/>
          <p:cNvSpPr txBox="1"/>
          <p:nvPr/>
        </p:nvSpPr>
        <p:spPr>
          <a:xfrm>
            <a:off x="306350" y="733650"/>
            <a:ext cx="299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Flujo básico de un servlet</a:t>
            </a:r>
            <a:endParaRPr b="1" sz="1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2500"/>
                                        <p:tgtEl>
                                          <p:spTgt spid="6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35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56"/>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11" name="Google Shape;611;p56"/>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servlet que nos devuelva una página </a:t>
            </a:r>
            <a:r>
              <a:rPr b="1" lang="es" sz="1300">
                <a:solidFill>
                  <a:schemeClr val="lt1"/>
                </a:solidFill>
                <a:latin typeface="Comfortaa"/>
                <a:ea typeface="Comfortaa"/>
                <a:cs typeface="Comfortaa"/>
                <a:sym typeface="Comfortaa"/>
              </a:rPr>
              <a:t>dinámica</a:t>
            </a:r>
            <a:r>
              <a:rPr b="1" lang="es" sz="1300">
                <a:solidFill>
                  <a:schemeClr val="lt1"/>
                </a:solidFill>
                <a:latin typeface="Comfortaa"/>
                <a:ea typeface="Comfortaa"/>
                <a:cs typeface="Comfortaa"/>
                <a:sym typeface="Comfortaa"/>
              </a:rPr>
              <a:t> en un flujo sencillo.</a:t>
            </a:r>
            <a:endParaRPr b="1" sz="1300">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245925" y="620200"/>
            <a:ext cx="2958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Tecnología</a:t>
            </a:r>
            <a:r>
              <a:rPr lang="es"/>
              <a:t> Java </a:t>
            </a:r>
            <a:endParaRPr/>
          </a:p>
        </p:txBody>
      </p:sp>
      <p:sp>
        <p:nvSpPr>
          <p:cNvPr id="192" name="Google Shape;192;p21"/>
          <p:cNvSpPr/>
          <p:nvPr/>
        </p:nvSpPr>
        <p:spPr>
          <a:xfrm rot="-3280241">
            <a:off x="5659682" y="2231682"/>
            <a:ext cx="1323418" cy="1320838"/>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93" name="Google Shape;193;p21"/>
          <p:cNvGrpSpPr/>
          <p:nvPr/>
        </p:nvGrpSpPr>
        <p:grpSpPr>
          <a:xfrm>
            <a:off x="5938563" y="1845148"/>
            <a:ext cx="2958454" cy="3298347"/>
            <a:chOff x="4184863" y="1520198"/>
            <a:chExt cx="2958454" cy="3298347"/>
          </a:xfrm>
        </p:grpSpPr>
        <p:sp>
          <p:nvSpPr>
            <p:cNvPr id="194" name="Google Shape;194;p21"/>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1"/>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21"/>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FFFFF"/>
                  </a:solidFill>
                  <a:latin typeface="Roboto"/>
                  <a:ea typeface="Roboto"/>
                  <a:cs typeface="Roboto"/>
                  <a:sym typeface="Roboto"/>
                </a:rPr>
                <a:t>STRING INT </a:t>
              </a:r>
              <a:endParaRPr b="1" sz="2000">
                <a:solidFill>
                  <a:srgbClr val="FFFFFF"/>
                </a:solidFill>
                <a:latin typeface="Roboto"/>
                <a:ea typeface="Roboto"/>
                <a:cs typeface="Roboto"/>
                <a:sym typeface="Roboto"/>
              </a:endParaRPr>
            </a:p>
          </p:txBody>
        </p:sp>
      </p:grpSp>
      <p:grpSp>
        <p:nvGrpSpPr>
          <p:cNvPr id="197" name="Google Shape;197;p21"/>
          <p:cNvGrpSpPr/>
          <p:nvPr/>
        </p:nvGrpSpPr>
        <p:grpSpPr>
          <a:xfrm>
            <a:off x="4611431" y="253618"/>
            <a:ext cx="3293577" cy="3222916"/>
            <a:chOff x="2857731" y="-71332"/>
            <a:chExt cx="3293577" cy="3222916"/>
          </a:xfrm>
        </p:grpSpPr>
        <p:sp>
          <p:nvSpPr>
            <p:cNvPr id="198" name="Google Shape;198;p21"/>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1"/>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1"/>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4200">
                  <a:solidFill>
                    <a:srgbClr val="FFFFFF"/>
                  </a:solidFill>
                  <a:latin typeface="Roboto"/>
                  <a:ea typeface="Roboto"/>
                  <a:cs typeface="Roboto"/>
                  <a:sym typeface="Roboto"/>
                </a:rPr>
                <a:t>JDK</a:t>
              </a:r>
              <a:endParaRPr b="1" sz="4200">
                <a:solidFill>
                  <a:srgbClr val="FFFFFF"/>
                </a:solidFill>
                <a:latin typeface="Roboto"/>
                <a:ea typeface="Roboto"/>
                <a:cs typeface="Roboto"/>
                <a:sym typeface="Roboto"/>
              </a:endParaRPr>
            </a:p>
          </p:txBody>
        </p:sp>
      </p:grpSp>
      <p:grpSp>
        <p:nvGrpSpPr>
          <p:cNvPr id="201" name="Google Shape;201;p21"/>
          <p:cNvGrpSpPr/>
          <p:nvPr/>
        </p:nvGrpSpPr>
        <p:grpSpPr>
          <a:xfrm>
            <a:off x="3713587" y="2009621"/>
            <a:ext cx="3424433" cy="3122279"/>
            <a:chOff x="1959887" y="1684671"/>
            <a:chExt cx="3424433" cy="3122279"/>
          </a:xfrm>
        </p:grpSpPr>
        <p:sp>
          <p:nvSpPr>
            <p:cNvPr id="202" name="Google Shape;202;p21"/>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1"/>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solidFill>
                    <a:srgbClr val="FFFFFF"/>
                  </a:solidFill>
                  <a:latin typeface="Roboto"/>
                  <a:ea typeface="Roboto"/>
                  <a:cs typeface="Roboto"/>
                  <a:sym typeface="Roboto"/>
                </a:rPr>
                <a:t>COMPILADOR</a:t>
              </a:r>
              <a:endParaRPr b="1" sz="1700">
                <a:solidFill>
                  <a:srgbClr val="FFFFFF"/>
                </a:solidFill>
                <a:latin typeface="Roboto"/>
                <a:ea typeface="Roboto"/>
                <a:cs typeface="Roboto"/>
                <a:sym typeface="Roboto"/>
              </a:endParaRPr>
            </a:p>
          </p:txBody>
        </p:sp>
      </p:grpSp>
      <p:sp>
        <p:nvSpPr>
          <p:cNvPr id="205" name="Google Shape;205;p21"/>
          <p:cNvSpPr txBox="1"/>
          <p:nvPr/>
        </p:nvSpPr>
        <p:spPr>
          <a:xfrm>
            <a:off x="245925" y="1414250"/>
            <a:ext cx="4326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Java es el lenguaje de programación y tus herramientas residen en el JDK. </a:t>
            </a:r>
            <a:endParaRPr b="1" sz="1900">
              <a:latin typeface="Comfortaa"/>
              <a:ea typeface="Comfortaa"/>
              <a:cs typeface="Comfortaa"/>
              <a:sym typeface="Comfortaa"/>
            </a:endParaRPr>
          </a:p>
        </p:txBody>
      </p:sp>
      <p:sp>
        <p:nvSpPr>
          <p:cNvPr id="206" name="Google Shape;206;p21"/>
          <p:cNvSpPr txBox="1"/>
          <p:nvPr/>
        </p:nvSpPr>
        <p:spPr>
          <a:xfrm>
            <a:off x="245925" y="2735100"/>
            <a:ext cx="432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Nos provee de un compilador y es multiplataforma.</a:t>
            </a:r>
            <a:endParaRPr b="1" sz="1900">
              <a:latin typeface="Comfortaa"/>
              <a:ea typeface="Comfortaa"/>
              <a:cs typeface="Comfortaa"/>
              <a:sym typeface="Comfortaa"/>
            </a:endParaRPr>
          </a:p>
        </p:txBody>
      </p:sp>
      <p:sp>
        <p:nvSpPr>
          <p:cNvPr id="207" name="Google Shape;207;p21"/>
          <p:cNvSpPr txBox="1"/>
          <p:nvPr/>
        </p:nvSpPr>
        <p:spPr>
          <a:xfrm>
            <a:off x="245925" y="3728275"/>
            <a:ext cx="4512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Todo lo que hemos aprendido hasta ahora es “Java </a:t>
            </a:r>
            <a:r>
              <a:rPr b="1" lang="es" sz="1900">
                <a:latin typeface="Comfortaa"/>
                <a:ea typeface="Comfortaa"/>
                <a:cs typeface="Comfortaa"/>
                <a:sym typeface="Comfortaa"/>
              </a:rPr>
              <a:t>Standard</a:t>
            </a:r>
            <a:r>
              <a:rPr b="1" lang="es" sz="1900">
                <a:latin typeface="Comfortaa"/>
                <a:ea typeface="Comfortaa"/>
                <a:cs typeface="Comfortaa"/>
                <a:sym typeface="Comfortaa"/>
              </a:rPr>
              <a:t> Edition”</a:t>
            </a:r>
            <a:endParaRPr b="1" sz="19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7"/>
          <p:cNvPicPr preferRelativeResize="0"/>
          <p:nvPr/>
        </p:nvPicPr>
        <p:blipFill>
          <a:blip r:embed="rId3">
            <a:alphaModFix/>
          </a:blip>
          <a:stretch>
            <a:fillRect/>
          </a:stretch>
        </p:blipFill>
        <p:spPr>
          <a:xfrm>
            <a:off x="152400" y="1284900"/>
            <a:ext cx="8839203" cy="2573689"/>
          </a:xfrm>
          <a:prstGeom prst="rect">
            <a:avLst/>
          </a:prstGeom>
          <a:noFill/>
          <a:ln>
            <a:noFill/>
          </a:ln>
        </p:spPr>
      </p:pic>
      <p:pic>
        <p:nvPicPr>
          <p:cNvPr id="617" name="Google Shape;617;p57"/>
          <p:cNvPicPr preferRelativeResize="0"/>
          <p:nvPr/>
        </p:nvPicPr>
        <p:blipFill>
          <a:blip r:embed="rId4">
            <a:alphaModFix/>
          </a:blip>
          <a:stretch>
            <a:fillRect/>
          </a:stretch>
        </p:blipFill>
        <p:spPr>
          <a:xfrm>
            <a:off x="2081200" y="1490663"/>
            <a:ext cx="4981575" cy="216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8"/>
          <p:cNvSpPr/>
          <p:nvPr/>
        </p:nvSpPr>
        <p:spPr>
          <a:xfrm>
            <a:off x="569825" y="1800450"/>
            <a:ext cx="1256700" cy="79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E9EDEE"/>
                </a:solidFill>
              </a:rPr>
              <a:t>Navegador</a:t>
            </a:r>
            <a:endParaRPr>
              <a:solidFill>
                <a:srgbClr val="E9EDEE"/>
              </a:solidFill>
            </a:endParaRPr>
          </a:p>
        </p:txBody>
      </p:sp>
      <p:sp>
        <p:nvSpPr>
          <p:cNvPr id="623" name="Google Shape;623;p58"/>
          <p:cNvSpPr/>
          <p:nvPr/>
        </p:nvSpPr>
        <p:spPr>
          <a:xfrm>
            <a:off x="3174900" y="1728000"/>
            <a:ext cx="1364100" cy="9405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lt1"/>
                </a:solidFill>
              </a:rPr>
              <a:t>SERVLET 1</a:t>
            </a:r>
            <a:endParaRPr sz="1100">
              <a:solidFill>
                <a:schemeClr val="lt1"/>
              </a:solidFill>
            </a:endParaRPr>
          </a:p>
        </p:txBody>
      </p:sp>
      <p:sp>
        <p:nvSpPr>
          <p:cNvPr id="624" name="Google Shape;624;p58"/>
          <p:cNvSpPr/>
          <p:nvPr/>
        </p:nvSpPr>
        <p:spPr>
          <a:xfrm>
            <a:off x="4060150" y="1438772"/>
            <a:ext cx="1098600" cy="72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do Get()</a:t>
            </a:r>
            <a:endParaRPr sz="1200">
              <a:solidFill>
                <a:srgbClr val="FFFFFF"/>
              </a:solidFill>
            </a:endParaRPr>
          </a:p>
        </p:txBody>
      </p:sp>
      <p:sp>
        <p:nvSpPr>
          <p:cNvPr id="625" name="Google Shape;625;p58"/>
          <p:cNvSpPr/>
          <p:nvPr/>
        </p:nvSpPr>
        <p:spPr>
          <a:xfrm>
            <a:off x="5174791" y="1888679"/>
            <a:ext cx="356700" cy="332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5158827" y="1359822"/>
            <a:ext cx="356700" cy="332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4735533" y="1027377"/>
            <a:ext cx="356700" cy="332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txBox="1"/>
          <p:nvPr/>
        </p:nvSpPr>
        <p:spPr>
          <a:xfrm>
            <a:off x="5020372" y="733650"/>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29" name="Google Shape;629;p58"/>
          <p:cNvSpPr txBox="1"/>
          <p:nvPr/>
        </p:nvSpPr>
        <p:spPr>
          <a:xfrm>
            <a:off x="5515639" y="1250073"/>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30" name="Google Shape;630;p58"/>
          <p:cNvSpPr txBox="1"/>
          <p:nvPr/>
        </p:nvSpPr>
        <p:spPr>
          <a:xfrm>
            <a:off x="5547550" y="1889175"/>
            <a:ext cx="1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cxnSp>
        <p:nvCxnSpPr>
          <p:cNvPr id="631" name="Google Shape;631;p58"/>
          <p:cNvCxnSpPr>
            <a:stCxn id="622" idx="3"/>
            <a:endCxn id="623" idx="2"/>
          </p:cNvCxnSpPr>
          <p:nvPr/>
        </p:nvCxnSpPr>
        <p:spPr>
          <a:xfrm>
            <a:off x="1826525" y="2198250"/>
            <a:ext cx="1348500" cy="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p5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Comunicación entre servlets</a:t>
            </a:r>
            <a:endParaRPr b="1" sz="1900">
              <a:latin typeface="Lato"/>
              <a:ea typeface="Lato"/>
              <a:cs typeface="Lato"/>
              <a:sym typeface="Lato"/>
            </a:endParaRPr>
          </a:p>
        </p:txBody>
      </p:sp>
      <p:sp>
        <p:nvSpPr>
          <p:cNvPr id="633" name="Google Shape;633;p58"/>
          <p:cNvSpPr/>
          <p:nvPr/>
        </p:nvSpPr>
        <p:spPr>
          <a:xfrm>
            <a:off x="5197650" y="3267050"/>
            <a:ext cx="1364100" cy="940500"/>
          </a:xfrm>
          <a:prstGeom prst="ellipse">
            <a:avLst/>
          </a:prstGeom>
          <a:solidFill>
            <a:srgbClr val="00B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lt1"/>
                </a:solidFill>
              </a:rPr>
              <a:t>SERVLET 2</a:t>
            </a:r>
            <a:endParaRPr sz="1100">
              <a:solidFill>
                <a:schemeClr val="lt1"/>
              </a:solidFill>
            </a:endParaRPr>
          </a:p>
        </p:txBody>
      </p:sp>
      <p:cxnSp>
        <p:nvCxnSpPr>
          <p:cNvPr id="634" name="Google Shape;634;p58"/>
          <p:cNvCxnSpPr>
            <a:stCxn id="623" idx="5"/>
            <a:endCxn id="633" idx="1"/>
          </p:cNvCxnSpPr>
          <p:nvPr/>
        </p:nvCxnSpPr>
        <p:spPr>
          <a:xfrm>
            <a:off x="4339232" y="2530767"/>
            <a:ext cx="1058100" cy="873900"/>
          </a:xfrm>
          <a:prstGeom prst="straightConnector1">
            <a:avLst/>
          </a:prstGeom>
          <a:noFill/>
          <a:ln cap="flat" cmpd="sng" w="9525">
            <a:solidFill>
              <a:schemeClr val="dk2"/>
            </a:solidFill>
            <a:prstDash val="solid"/>
            <a:round/>
            <a:headEnd len="med" w="med" type="none"/>
            <a:tailEnd len="med" w="med" type="triangle"/>
          </a:ln>
        </p:spPr>
      </p:cxnSp>
      <p:sp>
        <p:nvSpPr>
          <p:cNvPr id="635" name="Google Shape;635;p58"/>
          <p:cNvSpPr/>
          <p:nvPr/>
        </p:nvSpPr>
        <p:spPr>
          <a:xfrm>
            <a:off x="6187725" y="3117722"/>
            <a:ext cx="1098600" cy="723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do Get()</a:t>
            </a:r>
            <a:endParaRPr sz="1200">
              <a:solidFill>
                <a:srgbClr val="FFFFFF"/>
              </a:solidFill>
            </a:endParaRPr>
          </a:p>
        </p:txBody>
      </p:sp>
      <p:sp>
        <p:nvSpPr>
          <p:cNvPr id="636" name="Google Shape;636;p58"/>
          <p:cNvSpPr/>
          <p:nvPr/>
        </p:nvSpPr>
        <p:spPr>
          <a:xfrm>
            <a:off x="7302366" y="3567629"/>
            <a:ext cx="356700" cy="332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7286402" y="3038772"/>
            <a:ext cx="356700" cy="332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6863108" y="2706327"/>
            <a:ext cx="356700" cy="3324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txBox="1"/>
          <p:nvPr/>
        </p:nvSpPr>
        <p:spPr>
          <a:xfrm>
            <a:off x="7147947" y="2412600"/>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Request (Petición) </a:t>
            </a:r>
            <a:endParaRPr b="1">
              <a:latin typeface="Lato"/>
              <a:ea typeface="Lato"/>
              <a:cs typeface="Lato"/>
              <a:sym typeface="Lato"/>
            </a:endParaRPr>
          </a:p>
        </p:txBody>
      </p:sp>
      <p:sp>
        <p:nvSpPr>
          <p:cNvPr id="640" name="Google Shape;640;p58"/>
          <p:cNvSpPr txBox="1"/>
          <p:nvPr/>
        </p:nvSpPr>
        <p:spPr>
          <a:xfrm>
            <a:off x="7643214" y="2929023"/>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Writer </a:t>
            </a:r>
            <a:endParaRPr b="1">
              <a:latin typeface="Lato"/>
              <a:ea typeface="Lato"/>
              <a:cs typeface="Lato"/>
              <a:sym typeface="Lato"/>
            </a:endParaRPr>
          </a:p>
        </p:txBody>
      </p:sp>
      <p:sp>
        <p:nvSpPr>
          <p:cNvPr id="641" name="Google Shape;641;p58"/>
          <p:cNvSpPr txBox="1"/>
          <p:nvPr/>
        </p:nvSpPr>
        <p:spPr>
          <a:xfrm>
            <a:off x="7675125" y="3568125"/>
            <a:ext cx="1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Response</a:t>
            </a:r>
            <a:endParaRPr b="1">
              <a:latin typeface="Lato"/>
              <a:ea typeface="Lato"/>
              <a:cs typeface="Lato"/>
              <a:sym typeface="Lato"/>
            </a:endParaRPr>
          </a:p>
        </p:txBody>
      </p:sp>
      <p:pic>
        <p:nvPicPr>
          <p:cNvPr id="642" name="Google Shape;642;p58"/>
          <p:cNvPicPr preferRelativeResize="0"/>
          <p:nvPr/>
        </p:nvPicPr>
        <p:blipFill>
          <a:blip r:embed="rId3">
            <a:alphaModFix/>
          </a:blip>
          <a:stretch>
            <a:fillRect/>
          </a:stretch>
        </p:blipFill>
        <p:spPr>
          <a:xfrm>
            <a:off x="1826525" y="3531125"/>
            <a:ext cx="1671000" cy="1253250"/>
          </a:xfrm>
          <a:prstGeom prst="rect">
            <a:avLst/>
          </a:prstGeom>
          <a:noFill/>
          <a:ln>
            <a:noFill/>
          </a:ln>
        </p:spPr>
      </p:pic>
      <p:cxnSp>
        <p:nvCxnSpPr>
          <p:cNvPr id="643" name="Google Shape;643;p58"/>
          <p:cNvCxnSpPr>
            <a:stCxn id="633" idx="2"/>
            <a:endCxn id="642" idx="3"/>
          </p:cNvCxnSpPr>
          <p:nvPr/>
        </p:nvCxnSpPr>
        <p:spPr>
          <a:xfrm flipH="1">
            <a:off x="3497550" y="3737300"/>
            <a:ext cx="1700100" cy="4206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58"/>
          <p:cNvCxnSpPr>
            <a:stCxn id="642" idx="1"/>
            <a:endCxn id="622" idx="2"/>
          </p:cNvCxnSpPr>
          <p:nvPr/>
        </p:nvCxnSpPr>
        <p:spPr>
          <a:xfrm rot="10800000">
            <a:off x="1198325" y="2595950"/>
            <a:ext cx="628200" cy="156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50" name="Google Shape;650;p59"/>
          <p:cNvSpPr txBox="1"/>
          <p:nvPr/>
        </p:nvSpPr>
        <p:spPr>
          <a:xfrm>
            <a:off x="816863" y="332638"/>
            <a:ext cx="7273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flujo sencillo en donde un Servlet se comunique con un segundo servlet direccionador  que </a:t>
            </a:r>
            <a:r>
              <a:rPr b="1" lang="es" sz="1300">
                <a:solidFill>
                  <a:schemeClr val="lt1"/>
                </a:solidFill>
                <a:latin typeface="Comfortaa"/>
                <a:ea typeface="Comfortaa"/>
                <a:cs typeface="Comfortaa"/>
                <a:sym typeface="Comfortaa"/>
              </a:rPr>
              <a:t>desplegará</a:t>
            </a:r>
            <a:r>
              <a:rPr b="1" lang="es" sz="1300">
                <a:solidFill>
                  <a:schemeClr val="lt1"/>
                </a:solidFill>
                <a:latin typeface="Comfortaa"/>
                <a:ea typeface="Comfortaa"/>
                <a:cs typeface="Comfortaa"/>
                <a:sym typeface="Comfortaa"/>
              </a:rPr>
              <a:t> un contenido al navegador.</a:t>
            </a:r>
            <a:endParaRPr b="1" sz="1300">
              <a:solidFill>
                <a:schemeClr val="lt1"/>
              </a:solidFill>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60"/>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656" name="Google Shape;656;p60"/>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comunicar dos servlets</a:t>
            </a:r>
            <a:endParaRPr b="1" sz="1300">
              <a:solidFill>
                <a:schemeClr val="lt1"/>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61"/>
          <p:cNvPicPr preferRelativeResize="0"/>
          <p:nvPr/>
        </p:nvPicPr>
        <p:blipFill>
          <a:blip r:embed="rId3">
            <a:alphaModFix/>
          </a:blip>
          <a:stretch>
            <a:fillRect/>
          </a:stretch>
        </p:blipFill>
        <p:spPr>
          <a:xfrm>
            <a:off x="152400" y="152400"/>
            <a:ext cx="8839200" cy="1985216"/>
          </a:xfrm>
          <a:prstGeom prst="rect">
            <a:avLst/>
          </a:prstGeom>
          <a:noFill/>
          <a:ln>
            <a:noFill/>
          </a:ln>
        </p:spPr>
      </p:pic>
      <p:pic>
        <p:nvPicPr>
          <p:cNvPr id="663" name="Google Shape;663;p61"/>
          <p:cNvPicPr preferRelativeResize="0"/>
          <p:nvPr/>
        </p:nvPicPr>
        <p:blipFill>
          <a:blip r:embed="rId4">
            <a:alphaModFix/>
          </a:blip>
          <a:stretch>
            <a:fillRect/>
          </a:stretch>
        </p:blipFill>
        <p:spPr>
          <a:xfrm>
            <a:off x="99050" y="2709666"/>
            <a:ext cx="8839201" cy="2433823"/>
          </a:xfrm>
          <a:prstGeom prst="rect">
            <a:avLst/>
          </a:prstGeom>
          <a:noFill/>
          <a:ln>
            <a:noFill/>
          </a:ln>
        </p:spPr>
      </p:pic>
      <p:cxnSp>
        <p:nvCxnSpPr>
          <p:cNvPr id="664" name="Google Shape;664;p61"/>
          <p:cNvCxnSpPr/>
          <p:nvPr/>
        </p:nvCxnSpPr>
        <p:spPr>
          <a:xfrm flipH="1">
            <a:off x="1856725" y="1888800"/>
            <a:ext cx="1867500" cy="1291200"/>
          </a:xfrm>
          <a:prstGeom prst="straightConnector1">
            <a:avLst/>
          </a:prstGeom>
          <a:noFill/>
          <a:ln cap="flat" cmpd="sng" w="28575">
            <a:solidFill>
              <a:srgbClr val="9900FF"/>
            </a:solidFill>
            <a:prstDash val="solid"/>
            <a:round/>
            <a:headEnd len="med" w="med" type="none"/>
            <a:tailEnd len="med" w="med" type="triangle"/>
          </a:ln>
        </p:spPr>
      </p:cxnSp>
      <p:pic>
        <p:nvPicPr>
          <p:cNvPr id="665" name="Google Shape;665;p61"/>
          <p:cNvPicPr preferRelativeResize="0"/>
          <p:nvPr/>
        </p:nvPicPr>
        <p:blipFill>
          <a:blip r:embed="rId5">
            <a:alphaModFix/>
          </a:blip>
          <a:stretch>
            <a:fillRect/>
          </a:stretch>
        </p:blipFill>
        <p:spPr>
          <a:xfrm>
            <a:off x="2252650" y="2043100"/>
            <a:ext cx="4638675" cy="105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RequestDispatcher</a:t>
            </a:r>
            <a:endParaRPr/>
          </a:p>
        </p:txBody>
      </p:sp>
      <p:sp>
        <p:nvSpPr>
          <p:cNvPr id="671" name="Google Shape;671;p62"/>
          <p:cNvSpPr txBox="1"/>
          <p:nvPr/>
        </p:nvSpPr>
        <p:spPr>
          <a:xfrm>
            <a:off x="819175" y="2165388"/>
            <a:ext cx="727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Es una interfaz que permite la colaboración entre servlets. El ejemplo anterior lo utiliza para poder contactar el servlet1 con el servlet 2. Podemos contactar un servlet con otro servlet, un jsp e incluso con un HTML.</a:t>
            </a:r>
            <a:endParaRPr b="1" sz="1300">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3"/>
          <p:cNvSpPr/>
          <p:nvPr/>
        </p:nvSpPr>
        <p:spPr>
          <a:xfrm>
            <a:off x="320125" y="44820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1269875" y="75762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1269875" y="132620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txBox="1"/>
          <p:nvPr/>
        </p:nvSpPr>
        <p:spPr>
          <a:xfrm>
            <a:off x="405500" y="68562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680" name="Google Shape;680;p63"/>
          <p:cNvSpPr txBox="1"/>
          <p:nvPr/>
        </p:nvSpPr>
        <p:spPr>
          <a:xfrm>
            <a:off x="405500" y="125420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681" name="Google Shape;681;p63"/>
          <p:cNvSpPr/>
          <p:nvPr/>
        </p:nvSpPr>
        <p:spPr>
          <a:xfrm>
            <a:off x="949725" y="175007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682" name="Google Shape;682;p63"/>
          <p:cNvSpPr/>
          <p:nvPr/>
        </p:nvSpPr>
        <p:spPr>
          <a:xfrm>
            <a:off x="5399625" y="880200"/>
            <a:ext cx="1782000" cy="8859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500">
                <a:solidFill>
                  <a:schemeClr val="lt1"/>
                </a:solidFill>
              </a:rPr>
              <a:t>Servlet Validador</a:t>
            </a:r>
            <a:endParaRPr b="1" sz="1500">
              <a:solidFill>
                <a:schemeClr val="lt1"/>
              </a:solidFill>
            </a:endParaRPr>
          </a:p>
        </p:txBody>
      </p:sp>
      <p:sp>
        <p:nvSpPr>
          <p:cNvPr id="683" name="Google Shape;683;p63"/>
          <p:cNvSpPr/>
          <p:nvPr/>
        </p:nvSpPr>
        <p:spPr>
          <a:xfrm>
            <a:off x="5543625" y="2272950"/>
            <a:ext cx="1494000" cy="1344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válido</a:t>
            </a:r>
            <a:r>
              <a:rPr lang="es"/>
              <a:t>?</a:t>
            </a:r>
            <a:endParaRPr/>
          </a:p>
        </p:txBody>
      </p:sp>
      <p:cxnSp>
        <p:nvCxnSpPr>
          <p:cNvPr id="684" name="Google Shape;684;p63"/>
          <p:cNvCxnSpPr>
            <a:stCxn id="683" idx="1"/>
            <a:endCxn id="676" idx="2"/>
          </p:cNvCxnSpPr>
          <p:nvPr/>
        </p:nvCxnSpPr>
        <p:spPr>
          <a:xfrm rot="10800000">
            <a:off x="1632525" y="2198250"/>
            <a:ext cx="3911100" cy="747000"/>
          </a:xfrm>
          <a:prstGeom prst="bentConnector2">
            <a:avLst/>
          </a:prstGeom>
          <a:noFill/>
          <a:ln cap="flat" cmpd="sng" w="9525">
            <a:solidFill>
              <a:schemeClr val="dk2"/>
            </a:solidFill>
            <a:prstDash val="solid"/>
            <a:round/>
            <a:headEnd len="med" w="med" type="none"/>
            <a:tailEnd len="med" w="med" type="triangle"/>
          </a:ln>
        </p:spPr>
      </p:cxnSp>
      <p:cxnSp>
        <p:nvCxnSpPr>
          <p:cNvPr id="685" name="Google Shape;685;p63"/>
          <p:cNvCxnSpPr>
            <a:stCxn id="682" idx="4"/>
            <a:endCxn id="683" idx="0"/>
          </p:cNvCxnSpPr>
          <p:nvPr/>
        </p:nvCxnSpPr>
        <p:spPr>
          <a:xfrm>
            <a:off x="6290625" y="1766100"/>
            <a:ext cx="0" cy="50700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63"/>
          <p:cNvSpPr/>
          <p:nvPr/>
        </p:nvSpPr>
        <p:spPr>
          <a:xfrm>
            <a:off x="7037625" y="3734900"/>
            <a:ext cx="1782000" cy="12057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2100">
                <a:solidFill>
                  <a:schemeClr val="lt1"/>
                </a:solidFill>
              </a:rPr>
              <a:t>Bienvenido</a:t>
            </a:r>
            <a:endParaRPr b="1" sz="2100">
              <a:solidFill>
                <a:schemeClr val="lt1"/>
              </a:solidFill>
            </a:endParaRPr>
          </a:p>
        </p:txBody>
      </p:sp>
      <p:cxnSp>
        <p:nvCxnSpPr>
          <p:cNvPr id="687" name="Google Shape;687;p63"/>
          <p:cNvCxnSpPr>
            <a:endCxn id="686" idx="0"/>
          </p:cNvCxnSpPr>
          <p:nvPr/>
        </p:nvCxnSpPr>
        <p:spPr>
          <a:xfrm>
            <a:off x="7037625" y="2945300"/>
            <a:ext cx="891000" cy="789600"/>
          </a:xfrm>
          <a:prstGeom prst="bentConnector2">
            <a:avLst/>
          </a:prstGeom>
          <a:noFill/>
          <a:ln cap="flat" cmpd="sng" w="9525">
            <a:solidFill>
              <a:schemeClr val="dk2"/>
            </a:solidFill>
            <a:prstDash val="solid"/>
            <a:round/>
            <a:headEnd len="med" w="med" type="none"/>
            <a:tailEnd len="med" w="med" type="triangle"/>
          </a:ln>
        </p:spPr>
      </p:cxnSp>
      <p:cxnSp>
        <p:nvCxnSpPr>
          <p:cNvPr id="688" name="Google Shape;688;p63"/>
          <p:cNvCxnSpPr>
            <a:endCxn id="682" idx="2"/>
          </p:cNvCxnSpPr>
          <p:nvPr/>
        </p:nvCxnSpPr>
        <p:spPr>
          <a:xfrm>
            <a:off x="2945025" y="1323150"/>
            <a:ext cx="2454600" cy="0"/>
          </a:xfrm>
          <a:prstGeom prst="straightConnector1">
            <a:avLst/>
          </a:prstGeom>
          <a:noFill/>
          <a:ln cap="flat" cmpd="sng" w="9525">
            <a:solidFill>
              <a:schemeClr val="dk2"/>
            </a:solidFill>
            <a:prstDash val="solid"/>
            <a:round/>
            <a:headEnd len="med" w="med" type="none"/>
            <a:tailEnd len="med" w="med" type="triangle"/>
          </a:ln>
        </p:spPr>
      </p:cxnSp>
      <p:sp>
        <p:nvSpPr>
          <p:cNvPr id="689" name="Google Shape;689;p63"/>
          <p:cNvSpPr txBox="1"/>
          <p:nvPr/>
        </p:nvSpPr>
        <p:spPr>
          <a:xfrm>
            <a:off x="320125" y="3734900"/>
            <a:ext cx="5591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Vamos a validar el pass ingresado por el usuario. Si el pass es admin </a:t>
            </a:r>
            <a:r>
              <a:rPr b="1" lang="es" sz="1300">
                <a:latin typeface="Comfortaa"/>
                <a:ea typeface="Comfortaa"/>
                <a:cs typeface="Comfortaa"/>
                <a:sym typeface="Comfortaa"/>
              </a:rPr>
              <a:t>será</a:t>
            </a:r>
            <a:r>
              <a:rPr b="1" lang="es" sz="1300">
                <a:latin typeface="Comfortaa"/>
                <a:ea typeface="Comfortaa"/>
                <a:cs typeface="Comfortaa"/>
                <a:sym typeface="Comfortaa"/>
              </a:rPr>
              <a:t> redirigido a un html de bienvenida  y si es incorrecto </a:t>
            </a:r>
            <a:r>
              <a:rPr b="1" lang="es" sz="1300">
                <a:latin typeface="Comfortaa"/>
                <a:ea typeface="Comfortaa"/>
                <a:cs typeface="Comfortaa"/>
                <a:sym typeface="Comfortaa"/>
              </a:rPr>
              <a:t>será</a:t>
            </a:r>
            <a:r>
              <a:rPr b="1" lang="es" sz="1300">
                <a:latin typeface="Comfortaa"/>
                <a:ea typeface="Comfortaa"/>
                <a:cs typeface="Comfortaa"/>
                <a:sym typeface="Comfortaa"/>
              </a:rPr>
              <a:t> redirigido a un html de aviso y mediante un link </a:t>
            </a:r>
            <a:r>
              <a:rPr b="1" lang="es" sz="1300">
                <a:latin typeface="Comfortaa"/>
                <a:ea typeface="Comfortaa"/>
                <a:cs typeface="Comfortaa"/>
                <a:sym typeface="Comfortaa"/>
              </a:rPr>
              <a:t>volverá</a:t>
            </a:r>
            <a:r>
              <a:rPr b="1" lang="es" sz="1300">
                <a:latin typeface="Comfortaa"/>
                <a:ea typeface="Comfortaa"/>
                <a:cs typeface="Comfortaa"/>
                <a:sym typeface="Comfortaa"/>
              </a:rPr>
              <a:t> de vuelta al login.</a:t>
            </a:r>
            <a:endParaRPr b="1" sz="13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64"/>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695" name="Google Shape;695;p64"/>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 flujo utilizando requestDispatcher y conocer su potencial implementando el login.</a:t>
            </a:r>
            <a:endParaRPr b="1" sz="1300">
              <a:solidFill>
                <a:schemeClr val="lt1"/>
              </a:solidFill>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65"/>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701" name="Google Shape;701;p65"/>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5"/>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implementado un login con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66"/>
          <p:cNvPicPr preferRelativeResize="0"/>
          <p:nvPr/>
        </p:nvPicPr>
        <p:blipFill>
          <a:blip r:embed="rId3">
            <a:alphaModFix/>
          </a:blip>
          <a:stretch>
            <a:fillRect/>
          </a:stretch>
        </p:blipFill>
        <p:spPr>
          <a:xfrm>
            <a:off x="152400" y="152400"/>
            <a:ext cx="4819650" cy="1428750"/>
          </a:xfrm>
          <a:prstGeom prst="rect">
            <a:avLst/>
          </a:prstGeom>
          <a:noFill/>
          <a:ln cap="flat" cmpd="sng" w="9525">
            <a:solidFill>
              <a:schemeClr val="dk2"/>
            </a:solidFill>
            <a:prstDash val="solid"/>
            <a:round/>
            <a:headEnd len="sm" w="sm" type="none"/>
            <a:tailEnd len="sm" w="sm" type="none"/>
          </a:ln>
        </p:spPr>
      </p:pic>
      <p:pic>
        <p:nvPicPr>
          <p:cNvPr id="708" name="Google Shape;708;p66"/>
          <p:cNvPicPr preferRelativeResize="0"/>
          <p:nvPr/>
        </p:nvPicPr>
        <p:blipFill>
          <a:blip r:embed="rId4">
            <a:alphaModFix/>
          </a:blip>
          <a:stretch>
            <a:fillRect/>
          </a:stretch>
        </p:blipFill>
        <p:spPr>
          <a:xfrm>
            <a:off x="152400" y="2160400"/>
            <a:ext cx="8839202" cy="2571049"/>
          </a:xfrm>
          <a:prstGeom prst="rect">
            <a:avLst/>
          </a:prstGeom>
          <a:noFill/>
          <a:ln cap="flat" cmpd="sng" w="9525">
            <a:solidFill>
              <a:schemeClr val="dk2"/>
            </a:solidFill>
            <a:prstDash val="solid"/>
            <a:round/>
            <a:headEnd len="sm" w="sm" type="none"/>
            <a:tailEnd len="sm" w="sm" type="none"/>
          </a:ln>
        </p:spPr>
      </p:pic>
      <p:cxnSp>
        <p:nvCxnSpPr>
          <p:cNvPr id="709" name="Google Shape;709;p66"/>
          <p:cNvCxnSpPr>
            <a:stCxn id="707" idx="3"/>
          </p:cNvCxnSpPr>
          <p:nvPr/>
        </p:nvCxnSpPr>
        <p:spPr>
          <a:xfrm>
            <a:off x="4972050" y="866775"/>
            <a:ext cx="912600" cy="1293600"/>
          </a:xfrm>
          <a:prstGeom prst="bentConnector2">
            <a:avLst/>
          </a:prstGeom>
          <a:noFill/>
          <a:ln cap="flat" cmpd="sng" w="9525">
            <a:solidFill>
              <a:schemeClr val="dk2"/>
            </a:solidFill>
            <a:prstDash val="solid"/>
            <a:round/>
            <a:headEnd len="med" w="med" type="none"/>
            <a:tailEnd len="med" w="med" type="triangle"/>
          </a:ln>
        </p:spPr>
      </p:cxnSp>
      <p:sp>
        <p:nvSpPr>
          <p:cNvPr id="710" name="Google Shape;710;p66"/>
          <p:cNvSpPr txBox="1"/>
          <p:nvPr/>
        </p:nvSpPr>
        <p:spPr>
          <a:xfrm>
            <a:off x="544225" y="730700"/>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marfil</a:t>
            </a:r>
            <a:endParaRPr>
              <a:latin typeface="Lato"/>
              <a:ea typeface="Lato"/>
              <a:cs typeface="Lato"/>
              <a:sym typeface="Lato"/>
            </a:endParaRPr>
          </a:p>
        </p:txBody>
      </p:sp>
      <p:sp>
        <p:nvSpPr>
          <p:cNvPr id="711" name="Google Shape;711;p66"/>
          <p:cNvSpPr txBox="1"/>
          <p:nvPr/>
        </p:nvSpPr>
        <p:spPr>
          <a:xfrm>
            <a:off x="643275" y="46657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mark</a:t>
            </a:r>
            <a:endParaRPr>
              <a:latin typeface="Lato"/>
              <a:ea typeface="Lato"/>
              <a:cs typeface="Lato"/>
              <a:sym typeface="Lato"/>
            </a:endParaRPr>
          </a:p>
        </p:txBody>
      </p:sp>
      <p:cxnSp>
        <p:nvCxnSpPr>
          <p:cNvPr id="712" name="Google Shape;712;p66"/>
          <p:cNvCxnSpPr/>
          <p:nvPr/>
        </p:nvCxnSpPr>
        <p:spPr>
          <a:xfrm>
            <a:off x="981750" y="4140400"/>
            <a:ext cx="5591700" cy="0"/>
          </a:xfrm>
          <a:prstGeom prst="straightConnector1">
            <a:avLst/>
          </a:prstGeom>
          <a:noFill/>
          <a:ln cap="flat" cmpd="sng" w="19050">
            <a:solidFill>
              <a:srgbClr val="FF0000"/>
            </a:solidFill>
            <a:prstDash val="solid"/>
            <a:round/>
            <a:headEnd len="med" w="med" type="none"/>
            <a:tailEnd len="med" w="med" type="none"/>
          </a:ln>
        </p:spPr>
      </p:cxnSp>
      <p:pic>
        <p:nvPicPr>
          <p:cNvPr id="713" name="Google Shape;713;p66"/>
          <p:cNvPicPr preferRelativeResize="0"/>
          <p:nvPr/>
        </p:nvPicPr>
        <p:blipFill>
          <a:blip r:embed="rId5">
            <a:alphaModFix/>
          </a:blip>
          <a:stretch>
            <a:fillRect/>
          </a:stretch>
        </p:blipFill>
        <p:spPr>
          <a:xfrm>
            <a:off x="1323975" y="1762125"/>
            <a:ext cx="6496050" cy="161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27800" y="5915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java podemos programar</a:t>
            </a:r>
            <a:endParaRPr/>
          </a:p>
          <a:p>
            <a:pPr indent="0" lvl="0" marL="0" rtl="0" algn="l">
              <a:spcBef>
                <a:spcPts val="0"/>
              </a:spcBef>
              <a:spcAft>
                <a:spcPts val="0"/>
              </a:spcAft>
              <a:buNone/>
            </a:pPr>
            <a:r>
              <a:t/>
            </a:r>
            <a:endParaRPr/>
          </a:p>
        </p:txBody>
      </p:sp>
      <p:pic>
        <p:nvPicPr>
          <p:cNvPr id="213" name="Google Shape;213;p22"/>
          <p:cNvPicPr preferRelativeResize="0"/>
          <p:nvPr/>
        </p:nvPicPr>
        <p:blipFill>
          <a:blip r:embed="rId3">
            <a:alphaModFix/>
          </a:blip>
          <a:stretch>
            <a:fillRect/>
          </a:stretch>
        </p:blipFill>
        <p:spPr>
          <a:xfrm>
            <a:off x="1933575" y="1471625"/>
            <a:ext cx="5276850" cy="3219450"/>
          </a:xfrm>
          <a:prstGeom prst="rect">
            <a:avLst/>
          </a:prstGeom>
          <a:noFill/>
          <a:ln>
            <a:noFill/>
          </a:ln>
        </p:spPr>
      </p:pic>
      <p:sp>
        <p:nvSpPr>
          <p:cNvPr id="214" name="Google Shape;214;p22"/>
          <p:cNvSpPr txBox="1"/>
          <p:nvPr/>
        </p:nvSpPr>
        <p:spPr>
          <a:xfrm>
            <a:off x="2021025" y="3521375"/>
            <a:ext cx="583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200">
                <a:solidFill>
                  <a:schemeClr val="lt1"/>
                </a:solidFill>
                <a:latin typeface="Comfortaa"/>
                <a:ea typeface="Comfortaa"/>
                <a:cs typeface="Comfortaa"/>
                <a:sym typeface="Comfortaa"/>
              </a:rPr>
              <a:t>Programas de consola</a:t>
            </a:r>
            <a:endParaRPr b="1" sz="3200">
              <a:solidFill>
                <a:schemeClr val="lt1"/>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7"/>
          <p:cNvPicPr preferRelativeResize="0"/>
          <p:nvPr/>
        </p:nvPicPr>
        <p:blipFill>
          <a:blip r:embed="rId3">
            <a:alphaModFix/>
          </a:blip>
          <a:stretch>
            <a:fillRect/>
          </a:stretch>
        </p:blipFill>
        <p:spPr>
          <a:xfrm>
            <a:off x="152400" y="152400"/>
            <a:ext cx="4819650" cy="1428750"/>
          </a:xfrm>
          <a:prstGeom prst="rect">
            <a:avLst/>
          </a:prstGeom>
          <a:noFill/>
          <a:ln cap="flat" cmpd="sng" w="9525">
            <a:solidFill>
              <a:schemeClr val="dk2"/>
            </a:solidFill>
            <a:prstDash val="solid"/>
            <a:round/>
            <a:headEnd len="sm" w="sm" type="none"/>
            <a:tailEnd len="sm" w="sm" type="none"/>
          </a:ln>
        </p:spPr>
      </p:pic>
      <p:pic>
        <p:nvPicPr>
          <p:cNvPr id="719" name="Google Shape;719;p67"/>
          <p:cNvPicPr preferRelativeResize="0"/>
          <p:nvPr/>
        </p:nvPicPr>
        <p:blipFill>
          <a:blip r:embed="rId4">
            <a:alphaModFix/>
          </a:blip>
          <a:stretch>
            <a:fillRect/>
          </a:stretch>
        </p:blipFill>
        <p:spPr>
          <a:xfrm>
            <a:off x="152400" y="2160400"/>
            <a:ext cx="8839202" cy="2571049"/>
          </a:xfrm>
          <a:prstGeom prst="rect">
            <a:avLst/>
          </a:prstGeom>
          <a:noFill/>
          <a:ln cap="flat" cmpd="sng" w="9525">
            <a:solidFill>
              <a:schemeClr val="dk2"/>
            </a:solidFill>
            <a:prstDash val="solid"/>
            <a:round/>
            <a:headEnd len="sm" w="sm" type="none"/>
            <a:tailEnd len="sm" w="sm" type="none"/>
          </a:ln>
        </p:spPr>
      </p:pic>
      <p:cxnSp>
        <p:nvCxnSpPr>
          <p:cNvPr id="720" name="Google Shape;720;p67"/>
          <p:cNvCxnSpPr>
            <a:stCxn id="718" idx="3"/>
          </p:cNvCxnSpPr>
          <p:nvPr/>
        </p:nvCxnSpPr>
        <p:spPr>
          <a:xfrm>
            <a:off x="4972050" y="866775"/>
            <a:ext cx="912600" cy="1293600"/>
          </a:xfrm>
          <a:prstGeom prst="bentConnector2">
            <a:avLst/>
          </a:prstGeom>
          <a:noFill/>
          <a:ln cap="flat" cmpd="sng" w="9525">
            <a:solidFill>
              <a:schemeClr val="dk2"/>
            </a:solidFill>
            <a:prstDash val="solid"/>
            <a:round/>
            <a:headEnd len="med" w="med" type="none"/>
            <a:tailEnd len="med" w="med" type="triangle"/>
          </a:ln>
        </p:spPr>
      </p:cxnSp>
      <p:sp>
        <p:nvSpPr>
          <p:cNvPr id="721" name="Google Shape;721;p67"/>
          <p:cNvSpPr txBox="1"/>
          <p:nvPr/>
        </p:nvSpPr>
        <p:spPr>
          <a:xfrm>
            <a:off x="544225" y="730700"/>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admin</a:t>
            </a:r>
            <a:endParaRPr>
              <a:latin typeface="Lato"/>
              <a:ea typeface="Lato"/>
              <a:cs typeface="Lato"/>
              <a:sym typeface="Lato"/>
            </a:endParaRPr>
          </a:p>
        </p:txBody>
      </p:sp>
      <p:sp>
        <p:nvSpPr>
          <p:cNvPr id="722" name="Google Shape;722;p67"/>
          <p:cNvSpPr txBox="1"/>
          <p:nvPr/>
        </p:nvSpPr>
        <p:spPr>
          <a:xfrm>
            <a:off x="643275" y="46657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mark</a:t>
            </a:r>
            <a:endParaRPr>
              <a:latin typeface="Lato"/>
              <a:ea typeface="Lato"/>
              <a:cs typeface="Lato"/>
              <a:sym typeface="Lato"/>
            </a:endParaRPr>
          </a:p>
        </p:txBody>
      </p:sp>
      <p:cxnSp>
        <p:nvCxnSpPr>
          <p:cNvPr id="723" name="Google Shape;723;p67"/>
          <p:cNvCxnSpPr/>
          <p:nvPr/>
        </p:nvCxnSpPr>
        <p:spPr>
          <a:xfrm>
            <a:off x="1024425" y="3830925"/>
            <a:ext cx="5591700" cy="0"/>
          </a:xfrm>
          <a:prstGeom prst="straightConnector1">
            <a:avLst/>
          </a:prstGeom>
          <a:noFill/>
          <a:ln cap="flat" cmpd="sng" w="19050">
            <a:solidFill>
              <a:srgbClr val="FF0000"/>
            </a:solidFill>
            <a:prstDash val="solid"/>
            <a:round/>
            <a:headEnd len="med" w="med" type="none"/>
            <a:tailEnd len="med" w="med" type="none"/>
          </a:ln>
        </p:spPr>
      </p:cxnSp>
      <p:pic>
        <p:nvPicPr>
          <p:cNvPr id="724" name="Google Shape;724;p67"/>
          <p:cNvPicPr preferRelativeResize="0"/>
          <p:nvPr/>
        </p:nvPicPr>
        <p:blipFill>
          <a:blip r:embed="rId5">
            <a:alphaModFix/>
          </a:blip>
          <a:stretch>
            <a:fillRect/>
          </a:stretch>
        </p:blipFill>
        <p:spPr>
          <a:xfrm>
            <a:off x="2238375" y="1500463"/>
            <a:ext cx="4667250" cy="143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8"/>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Manejo de estados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sesiones en una app web</a:t>
            </a:r>
            <a:endParaRPr/>
          </a:p>
        </p:txBody>
      </p:sp>
      <p:pic>
        <p:nvPicPr>
          <p:cNvPr id="735" name="Google Shape;735;p69"/>
          <p:cNvPicPr preferRelativeResize="0"/>
          <p:nvPr/>
        </p:nvPicPr>
        <p:blipFill>
          <a:blip r:embed="rId3">
            <a:alphaModFix/>
          </a:blip>
          <a:stretch>
            <a:fillRect/>
          </a:stretch>
        </p:blipFill>
        <p:spPr>
          <a:xfrm>
            <a:off x="5399550" y="1999987"/>
            <a:ext cx="3526399" cy="2115825"/>
          </a:xfrm>
          <a:prstGeom prst="rect">
            <a:avLst/>
          </a:prstGeom>
          <a:noFill/>
          <a:ln>
            <a:noFill/>
          </a:ln>
        </p:spPr>
      </p:pic>
      <p:sp>
        <p:nvSpPr>
          <p:cNvPr id="736" name="Google Shape;736;p69"/>
          <p:cNvSpPr txBox="1"/>
          <p:nvPr/>
        </p:nvSpPr>
        <p:spPr>
          <a:xfrm>
            <a:off x="729450" y="2179200"/>
            <a:ext cx="467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Una sesión no es </a:t>
            </a:r>
            <a:r>
              <a:rPr b="1" lang="es" sz="1300">
                <a:latin typeface="Comfortaa"/>
                <a:ea typeface="Comfortaa"/>
                <a:cs typeface="Comfortaa"/>
                <a:sym typeface="Comfortaa"/>
              </a:rPr>
              <a:t>más</a:t>
            </a:r>
            <a:r>
              <a:rPr b="1" lang="es" sz="1300">
                <a:latin typeface="Comfortaa"/>
                <a:ea typeface="Comfortaa"/>
                <a:cs typeface="Comfortaa"/>
                <a:sym typeface="Comfortaa"/>
              </a:rPr>
              <a:t> que un intervalo de tiempo. </a:t>
            </a:r>
            <a:endParaRPr b="1" sz="1300">
              <a:latin typeface="Comfortaa"/>
              <a:ea typeface="Comfortaa"/>
              <a:cs typeface="Comfortaa"/>
              <a:sym typeface="Comfortaa"/>
            </a:endParaRPr>
          </a:p>
        </p:txBody>
      </p:sp>
      <p:sp>
        <p:nvSpPr>
          <p:cNvPr id="737" name="Google Shape;737;p69"/>
          <p:cNvSpPr txBox="1"/>
          <p:nvPr/>
        </p:nvSpPr>
        <p:spPr>
          <a:xfrm>
            <a:off x="729450" y="2571750"/>
            <a:ext cx="467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Gracias a ellas podemos mantener los datos de un usuario en el tiempo, ya que HTTP es un protocolo sin estado.</a:t>
            </a:r>
            <a:endParaRPr b="1" sz="1300">
              <a:latin typeface="Comfortaa"/>
              <a:ea typeface="Comfortaa"/>
              <a:cs typeface="Comfortaa"/>
              <a:sym typeface="Comfortaa"/>
            </a:endParaRPr>
          </a:p>
        </p:txBody>
      </p:sp>
      <p:sp>
        <p:nvSpPr>
          <p:cNvPr id="738" name="Google Shape;738;p69"/>
          <p:cNvSpPr txBox="1"/>
          <p:nvPr/>
        </p:nvSpPr>
        <p:spPr>
          <a:xfrm>
            <a:off x="729450" y="3428450"/>
            <a:ext cx="467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Para solventar este problema, </a:t>
            </a:r>
            <a:r>
              <a:rPr b="1" lang="es" sz="1300">
                <a:latin typeface="Comfortaa"/>
                <a:ea typeface="Comfortaa"/>
                <a:cs typeface="Comfortaa"/>
                <a:sym typeface="Comfortaa"/>
              </a:rPr>
              <a:t>existen</a:t>
            </a:r>
            <a:r>
              <a:rPr b="1" lang="es" sz="1300">
                <a:latin typeface="Comfortaa"/>
                <a:ea typeface="Comfortaa"/>
                <a:cs typeface="Comfortaa"/>
                <a:sym typeface="Comfortaa"/>
              </a:rPr>
              <a:t> varios mecanismos para mantener el estado.</a:t>
            </a:r>
            <a:endParaRPr b="1" sz="1300">
              <a:latin typeface="Comfortaa"/>
              <a:ea typeface="Comfortaa"/>
              <a:cs typeface="Comfortaa"/>
              <a:sym typeface="Comfortaa"/>
            </a:endParaRPr>
          </a:p>
        </p:txBody>
      </p:sp>
      <p:sp>
        <p:nvSpPr>
          <p:cNvPr id="739" name="Google Shape;739;p69"/>
          <p:cNvSpPr/>
          <p:nvPr/>
        </p:nvSpPr>
        <p:spPr>
          <a:xfrm>
            <a:off x="811025" y="4183100"/>
            <a:ext cx="1600800" cy="535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Cookies</a:t>
            </a:r>
            <a:endParaRPr b="1" sz="1800">
              <a:solidFill>
                <a:schemeClr val="lt1"/>
              </a:solidFill>
            </a:endParaRPr>
          </a:p>
        </p:txBody>
      </p:sp>
      <p:sp>
        <p:nvSpPr>
          <p:cNvPr id="740" name="Google Shape;740;p69"/>
          <p:cNvSpPr/>
          <p:nvPr/>
        </p:nvSpPr>
        <p:spPr>
          <a:xfrm>
            <a:off x="2681475" y="4183100"/>
            <a:ext cx="1600800" cy="535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rPr>
              <a:t>Sessions</a:t>
            </a:r>
            <a:endParaRPr b="1" sz="1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Cookies</a:t>
            </a:r>
            <a:endParaRPr b="1" sz="1900">
              <a:latin typeface="Lato"/>
              <a:ea typeface="Lato"/>
              <a:cs typeface="Lato"/>
              <a:sym typeface="Lato"/>
            </a:endParaRPr>
          </a:p>
        </p:txBody>
      </p:sp>
      <p:sp>
        <p:nvSpPr>
          <p:cNvPr id="746" name="Google Shape;746;p70"/>
          <p:cNvSpPr/>
          <p:nvPr/>
        </p:nvSpPr>
        <p:spPr>
          <a:xfrm>
            <a:off x="1539350" y="2168400"/>
            <a:ext cx="1737300" cy="17241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0"/>
          <p:cNvSpPr/>
          <p:nvPr/>
        </p:nvSpPr>
        <p:spPr>
          <a:xfrm>
            <a:off x="1919000" y="2679625"/>
            <a:ext cx="978000" cy="914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0"/>
          <p:cNvSpPr txBox="1"/>
          <p:nvPr/>
        </p:nvSpPr>
        <p:spPr>
          <a:xfrm>
            <a:off x="1875200" y="2279425"/>
            <a:ext cx="10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Navegador</a:t>
            </a:r>
            <a:endParaRPr>
              <a:latin typeface="Lato"/>
              <a:ea typeface="Lato"/>
              <a:cs typeface="Lato"/>
              <a:sym typeface="Lato"/>
            </a:endParaRPr>
          </a:p>
        </p:txBody>
      </p:sp>
      <p:sp>
        <p:nvSpPr>
          <p:cNvPr id="749" name="Google Shape;749;p70"/>
          <p:cNvSpPr/>
          <p:nvPr/>
        </p:nvSpPr>
        <p:spPr>
          <a:xfrm>
            <a:off x="2162350" y="29787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0"/>
          <p:cNvSpPr/>
          <p:nvPr/>
        </p:nvSpPr>
        <p:spPr>
          <a:xfrm>
            <a:off x="2399050" y="2978725"/>
            <a:ext cx="236700" cy="2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0"/>
          <p:cNvSpPr txBox="1"/>
          <p:nvPr/>
        </p:nvSpPr>
        <p:spPr>
          <a:xfrm>
            <a:off x="2040350" y="319352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cookie</a:t>
            </a:r>
            <a:endParaRPr>
              <a:latin typeface="Lato"/>
              <a:ea typeface="Lato"/>
              <a:cs typeface="Lato"/>
              <a:sym typeface="Lato"/>
            </a:endParaRPr>
          </a:p>
        </p:txBody>
      </p:sp>
      <p:sp>
        <p:nvSpPr>
          <p:cNvPr id="752" name="Google Shape;752;p70"/>
          <p:cNvSpPr/>
          <p:nvPr/>
        </p:nvSpPr>
        <p:spPr>
          <a:xfrm>
            <a:off x="5676350" y="1972225"/>
            <a:ext cx="1780200" cy="11832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Servlet CreaCookie</a:t>
            </a:r>
            <a:endParaRPr>
              <a:solidFill>
                <a:schemeClr val="lt1"/>
              </a:solidFill>
            </a:endParaRPr>
          </a:p>
        </p:txBody>
      </p:sp>
      <p:sp>
        <p:nvSpPr>
          <p:cNvPr id="753" name="Google Shape;753;p70"/>
          <p:cNvSpPr/>
          <p:nvPr/>
        </p:nvSpPr>
        <p:spPr>
          <a:xfrm>
            <a:off x="4265600" y="2020700"/>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0"/>
          <p:cNvSpPr txBox="1"/>
          <p:nvPr/>
        </p:nvSpPr>
        <p:spPr>
          <a:xfrm>
            <a:off x="4062050" y="1740025"/>
            <a:ext cx="8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petición</a:t>
            </a:r>
            <a:endParaRPr>
              <a:latin typeface="Lato"/>
              <a:ea typeface="Lato"/>
              <a:cs typeface="Lato"/>
              <a:sym typeface="Lato"/>
            </a:endParaRPr>
          </a:p>
        </p:txBody>
      </p:sp>
      <p:sp>
        <p:nvSpPr>
          <p:cNvPr id="755" name="Google Shape;755;p70"/>
          <p:cNvSpPr/>
          <p:nvPr/>
        </p:nvSpPr>
        <p:spPr>
          <a:xfrm>
            <a:off x="4361100" y="3274388"/>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0"/>
          <p:cNvSpPr txBox="1"/>
          <p:nvPr/>
        </p:nvSpPr>
        <p:spPr>
          <a:xfrm>
            <a:off x="4083000" y="2935900"/>
            <a:ext cx="9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respuesta</a:t>
            </a:r>
            <a:endParaRPr>
              <a:latin typeface="Lato"/>
              <a:ea typeface="Lato"/>
              <a:cs typeface="Lato"/>
              <a:sym typeface="Lato"/>
            </a:endParaRPr>
          </a:p>
        </p:txBody>
      </p:sp>
      <p:sp>
        <p:nvSpPr>
          <p:cNvPr id="757" name="Google Shape;757;p70"/>
          <p:cNvSpPr txBox="1"/>
          <p:nvPr/>
        </p:nvSpPr>
        <p:spPr>
          <a:xfrm>
            <a:off x="444050" y="3078700"/>
            <a:ext cx="6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clave</a:t>
            </a:r>
            <a:endParaRPr>
              <a:latin typeface="Lato"/>
              <a:ea typeface="Lato"/>
              <a:cs typeface="Lato"/>
              <a:sym typeface="Lato"/>
            </a:endParaRPr>
          </a:p>
        </p:txBody>
      </p:sp>
      <p:sp>
        <p:nvSpPr>
          <p:cNvPr id="758" name="Google Shape;758;p70"/>
          <p:cNvSpPr txBox="1"/>
          <p:nvPr/>
        </p:nvSpPr>
        <p:spPr>
          <a:xfrm>
            <a:off x="444050" y="3689375"/>
            <a:ext cx="6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valor</a:t>
            </a:r>
            <a:endParaRPr>
              <a:latin typeface="Lato"/>
              <a:ea typeface="Lato"/>
              <a:cs typeface="Lato"/>
              <a:sym typeface="Lato"/>
            </a:endParaRPr>
          </a:p>
        </p:txBody>
      </p:sp>
      <p:cxnSp>
        <p:nvCxnSpPr>
          <p:cNvPr id="759" name="Google Shape;759;p70"/>
          <p:cNvCxnSpPr/>
          <p:nvPr/>
        </p:nvCxnSpPr>
        <p:spPr>
          <a:xfrm flipH="1" rot="10800000">
            <a:off x="1073150" y="3115600"/>
            <a:ext cx="1154400" cy="1632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70"/>
          <p:cNvCxnSpPr>
            <a:endCxn id="751" idx="0"/>
          </p:cNvCxnSpPr>
          <p:nvPr/>
        </p:nvCxnSpPr>
        <p:spPr>
          <a:xfrm flipH="1" rot="10800000">
            <a:off x="1073000" y="3193525"/>
            <a:ext cx="1335000" cy="69600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70"/>
          <p:cNvSpPr/>
          <p:nvPr/>
        </p:nvSpPr>
        <p:spPr>
          <a:xfrm>
            <a:off x="5676350" y="3930400"/>
            <a:ext cx="1737300" cy="1014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ServletLeeCookie</a:t>
            </a:r>
            <a:endParaRPr>
              <a:solidFill>
                <a:schemeClr val="lt1"/>
              </a:solidFill>
            </a:endParaRPr>
          </a:p>
        </p:txBody>
      </p:sp>
      <p:cxnSp>
        <p:nvCxnSpPr>
          <p:cNvPr id="762" name="Google Shape;762;p70"/>
          <p:cNvCxnSpPr>
            <a:stCxn id="746" idx="4"/>
            <a:endCxn id="761" idx="2"/>
          </p:cNvCxnSpPr>
          <p:nvPr/>
        </p:nvCxnSpPr>
        <p:spPr>
          <a:xfrm>
            <a:off x="2408000" y="3892500"/>
            <a:ext cx="3268500" cy="545100"/>
          </a:xfrm>
          <a:prstGeom prst="straightConnector1">
            <a:avLst/>
          </a:prstGeom>
          <a:noFill/>
          <a:ln cap="flat" cmpd="sng" w="9525">
            <a:solidFill>
              <a:schemeClr val="dk2"/>
            </a:solidFill>
            <a:prstDash val="solid"/>
            <a:round/>
            <a:headEnd len="med" w="med" type="none"/>
            <a:tailEnd len="med" w="med" type="triangle"/>
          </a:ln>
        </p:spPr>
      </p:cxnSp>
      <p:sp>
        <p:nvSpPr>
          <p:cNvPr id="763" name="Google Shape;763;p70"/>
          <p:cNvSpPr/>
          <p:nvPr/>
        </p:nvSpPr>
        <p:spPr>
          <a:xfrm>
            <a:off x="3831350" y="4189600"/>
            <a:ext cx="421800" cy="400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0"/>
          <p:cNvSpPr/>
          <p:nvPr/>
        </p:nvSpPr>
        <p:spPr>
          <a:xfrm>
            <a:off x="3924075" y="4308100"/>
            <a:ext cx="150000" cy="163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0"/>
          <p:cNvSpPr/>
          <p:nvPr/>
        </p:nvSpPr>
        <p:spPr>
          <a:xfrm>
            <a:off x="4074075" y="4308100"/>
            <a:ext cx="150000" cy="1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 name="Google Shape;766;p70"/>
          <p:cNvCxnSpPr>
            <a:stCxn id="746" idx="7"/>
            <a:endCxn id="752" idx="2"/>
          </p:cNvCxnSpPr>
          <p:nvPr/>
        </p:nvCxnSpPr>
        <p:spPr>
          <a:xfrm>
            <a:off x="3022228" y="2420889"/>
            <a:ext cx="2654100" cy="1428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70"/>
          <p:cNvCxnSpPr>
            <a:stCxn id="752" idx="4"/>
            <a:endCxn id="746" idx="6"/>
          </p:cNvCxnSpPr>
          <p:nvPr/>
        </p:nvCxnSpPr>
        <p:spPr>
          <a:xfrm rot="10800000">
            <a:off x="3276650" y="3030325"/>
            <a:ext cx="3289800" cy="12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71"/>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773" name="Google Shape;773;p71"/>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una cookie en un servlet con duración de 1 minuto y luego leer la cookie en otro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7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779" name="Google Shape;779;p7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2"/>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una cookie y la has </a:t>
            </a:r>
            <a:r>
              <a:rPr b="1" lang="es" sz="1300">
                <a:solidFill>
                  <a:schemeClr val="lt1"/>
                </a:solidFill>
                <a:latin typeface="Comfortaa"/>
                <a:ea typeface="Comfortaa"/>
                <a:cs typeface="Comfortaa"/>
                <a:sym typeface="Comfortaa"/>
              </a:rPr>
              <a:t>leído</a:t>
            </a:r>
            <a:r>
              <a:rPr b="1" lang="es" sz="1300">
                <a:solidFill>
                  <a:schemeClr val="lt1"/>
                </a:solidFill>
                <a:latin typeface="Comfortaa"/>
                <a:ea typeface="Comfortaa"/>
                <a:cs typeface="Comfortaa"/>
                <a:sym typeface="Comfortaa"/>
              </a:rPr>
              <a:t> desde otro servlet en 60 segundos.</a:t>
            </a:r>
            <a:endParaRPr b="1" sz="1300">
              <a:solidFill>
                <a:schemeClr val="lt1"/>
              </a:solidFill>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73"/>
          <p:cNvPicPr preferRelativeResize="0"/>
          <p:nvPr/>
        </p:nvPicPr>
        <p:blipFill>
          <a:blip r:embed="rId3">
            <a:alphaModFix/>
          </a:blip>
          <a:stretch>
            <a:fillRect/>
          </a:stretch>
        </p:blipFill>
        <p:spPr>
          <a:xfrm>
            <a:off x="76200" y="152400"/>
            <a:ext cx="8991599" cy="1937159"/>
          </a:xfrm>
          <a:prstGeom prst="rect">
            <a:avLst/>
          </a:prstGeom>
          <a:noFill/>
          <a:ln>
            <a:noFill/>
          </a:ln>
        </p:spPr>
      </p:pic>
      <p:pic>
        <p:nvPicPr>
          <p:cNvPr id="786" name="Google Shape;786;p73"/>
          <p:cNvPicPr preferRelativeResize="0"/>
          <p:nvPr/>
        </p:nvPicPr>
        <p:blipFill>
          <a:blip r:embed="rId4">
            <a:alphaModFix/>
          </a:blip>
          <a:stretch>
            <a:fillRect/>
          </a:stretch>
        </p:blipFill>
        <p:spPr>
          <a:xfrm>
            <a:off x="1804975" y="2379878"/>
            <a:ext cx="5534025" cy="225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74"/>
          <p:cNvPicPr preferRelativeResize="0"/>
          <p:nvPr/>
        </p:nvPicPr>
        <p:blipFill>
          <a:blip r:embed="rId3">
            <a:alphaModFix/>
          </a:blip>
          <a:stretch>
            <a:fillRect/>
          </a:stretch>
        </p:blipFill>
        <p:spPr>
          <a:xfrm>
            <a:off x="638175" y="323125"/>
            <a:ext cx="7867650" cy="2171700"/>
          </a:xfrm>
          <a:prstGeom prst="rect">
            <a:avLst/>
          </a:prstGeom>
          <a:noFill/>
          <a:ln>
            <a:noFill/>
          </a:ln>
        </p:spPr>
      </p:pic>
      <p:pic>
        <p:nvPicPr>
          <p:cNvPr id="792" name="Google Shape;792;p74"/>
          <p:cNvPicPr preferRelativeResize="0"/>
          <p:nvPr/>
        </p:nvPicPr>
        <p:blipFill>
          <a:blip r:embed="rId4">
            <a:alphaModFix/>
          </a:blip>
          <a:stretch>
            <a:fillRect/>
          </a:stretch>
        </p:blipFill>
        <p:spPr>
          <a:xfrm>
            <a:off x="205750" y="3148775"/>
            <a:ext cx="8839200" cy="17495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75"/>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76"/>
          <p:cNvPicPr preferRelativeResize="0"/>
          <p:nvPr/>
        </p:nvPicPr>
        <p:blipFill>
          <a:blip r:embed="rId3">
            <a:alphaModFix/>
          </a:blip>
          <a:stretch>
            <a:fillRect/>
          </a:stretch>
        </p:blipFill>
        <p:spPr>
          <a:xfrm>
            <a:off x="152400" y="243400"/>
            <a:ext cx="8839200" cy="46566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7800" y="5915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java podemos programar</a:t>
            </a:r>
            <a:endParaRPr/>
          </a:p>
          <a:p>
            <a:pPr indent="0" lvl="0" marL="0" rtl="0" algn="l">
              <a:spcBef>
                <a:spcPts val="0"/>
              </a:spcBef>
              <a:spcAft>
                <a:spcPts val="0"/>
              </a:spcAft>
              <a:buNone/>
            </a:pPr>
            <a:r>
              <a:t/>
            </a:r>
            <a:endParaRPr/>
          </a:p>
        </p:txBody>
      </p:sp>
      <p:pic>
        <p:nvPicPr>
          <p:cNvPr id="220" name="Google Shape;220;p23"/>
          <p:cNvPicPr preferRelativeResize="0"/>
          <p:nvPr/>
        </p:nvPicPr>
        <p:blipFill>
          <a:blip r:embed="rId3">
            <a:alphaModFix/>
          </a:blip>
          <a:stretch>
            <a:fillRect/>
          </a:stretch>
        </p:blipFill>
        <p:spPr>
          <a:xfrm>
            <a:off x="1605613" y="1549100"/>
            <a:ext cx="5932775" cy="3166650"/>
          </a:xfrm>
          <a:prstGeom prst="rect">
            <a:avLst/>
          </a:prstGeom>
          <a:noFill/>
          <a:ln>
            <a:noFill/>
          </a:ln>
        </p:spPr>
      </p:pic>
      <p:sp>
        <p:nvSpPr>
          <p:cNvPr id="221" name="Google Shape;221;p23"/>
          <p:cNvSpPr txBox="1"/>
          <p:nvPr/>
        </p:nvSpPr>
        <p:spPr>
          <a:xfrm>
            <a:off x="4298700" y="3093075"/>
            <a:ext cx="266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Comfortaa"/>
                <a:ea typeface="Comfortaa"/>
                <a:cs typeface="Comfortaa"/>
                <a:sym typeface="Comfortaa"/>
              </a:rPr>
              <a:t>Programas de interfaz gráfica</a:t>
            </a:r>
            <a:endParaRPr b="1" sz="2400">
              <a:latin typeface="Comfortaa"/>
              <a:ea typeface="Comfortaa"/>
              <a:cs typeface="Comfortaa"/>
              <a:sym typeface="Comforta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 tiempo de programar un login de verdad con cookies.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8"/>
          <p:cNvSpPr/>
          <p:nvPr/>
        </p:nvSpPr>
        <p:spPr>
          <a:xfrm>
            <a:off x="5061550" y="223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6011300" y="53337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6011300" y="11019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txBox="1"/>
          <p:nvPr/>
        </p:nvSpPr>
        <p:spPr>
          <a:xfrm>
            <a:off x="5146925" y="46137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816" name="Google Shape;816;p78"/>
          <p:cNvSpPr txBox="1"/>
          <p:nvPr/>
        </p:nvSpPr>
        <p:spPr>
          <a:xfrm>
            <a:off x="5146925" y="102995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817" name="Google Shape;817;p78"/>
          <p:cNvSpPr/>
          <p:nvPr/>
        </p:nvSpPr>
        <p:spPr>
          <a:xfrm>
            <a:off x="5691150" y="152582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818" name="Google Shape;818;p78"/>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login servlet</a:t>
            </a:r>
            <a:endParaRPr b="1">
              <a:solidFill>
                <a:schemeClr val="lt1"/>
              </a:solidFill>
            </a:endParaRPr>
          </a:p>
        </p:txBody>
      </p:sp>
      <p:cxnSp>
        <p:nvCxnSpPr>
          <p:cNvPr id="819" name="Google Shape;819;p78"/>
          <p:cNvCxnSpPr>
            <a:stCxn id="812" idx="2"/>
            <a:endCxn id="818" idx="0"/>
          </p:cNvCxnSpPr>
          <p:nvPr/>
        </p:nvCxnSpPr>
        <p:spPr>
          <a:xfrm>
            <a:off x="6374050" y="1973850"/>
            <a:ext cx="0" cy="912300"/>
          </a:xfrm>
          <a:prstGeom prst="straightConnector1">
            <a:avLst/>
          </a:prstGeom>
          <a:noFill/>
          <a:ln cap="flat" cmpd="sng" w="38100">
            <a:solidFill>
              <a:srgbClr val="FF0000"/>
            </a:solidFill>
            <a:prstDash val="solid"/>
            <a:round/>
            <a:headEnd len="med" w="med" type="none"/>
            <a:tailEnd len="med" w="med" type="triangle"/>
          </a:ln>
        </p:spPr>
      </p:cxnSp>
      <p:pic>
        <p:nvPicPr>
          <p:cNvPr id="820" name="Google Shape;820;p78"/>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21" name="Google Shape;821;p78"/>
          <p:cNvSpPr/>
          <p:nvPr/>
        </p:nvSpPr>
        <p:spPr>
          <a:xfrm>
            <a:off x="1860250" y="461375"/>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login</a:t>
            </a:r>
            <a:endParaRPr/>
          </a:p>
        </p:txBody>
      </p:sp>
      <p:cxnSp>
        <p:nvCxnSpPr>
          <p:cNvPr id="822" name="Google Shape;822;p78"/>
          <p:cNvCxnSpPr>
            <a:stCxn id="821" idx="6"/>
            <a:endCxn id="812" idx="1"/>
          </p:cNvCxnSpPr>
          <p:nvPr/>
        </p:nvCxnSpPr>
        <p:spPr>
          <a:xfrm>
            <a:off x="2660650" y="838925"/>
            <a:ext cx="2400900" cy="260100"/>
          </a:xfrm>
          <a:prstGeom prst="straightConnector1">
            <a:avLst/>
          </a:prstGeom>
          <a:noFill/>
          <a:ln cap="flat" cmpd="sng" w="38100">
            <a:solidFill>
              <a:srgbClr val="FF0000"/>
            </a:solidFill>
            <a:prstDash val="solid"/>
            <a:round/>
            <a:headEnd len="med" w="med" type="none"/>
            <a:tailEnd len="med" w="med" type="triangle"/>
          </a:ln>
        </p:spPr>
      </p:cxnSp>
      <p:cxnSp>
        <p:nvCxnSpPr>
          <p:cNvPr id="823" name="Google Shape;823;p78"/>
          <p:cNvCxnSpPr>
            <a:stCxn id="818" idx="2"/>
            <a:endCxn id="821" idx="5"/>
          </p:cNvCxnSpPr>
          <p:nvPr/>
        </p:nvCxnSpPr>
        <p:spPr>
          <a:xfrm rot="10800000">
            <a:off x="2543500" y="1105775"/>
            <a:ext cx="2896800" cy="2404800"/>
          </a:xfrm>
          <a:prstGeom prst="straightConnector1">
            <a:avLst/>
          </a:prstGeom>
          <a:noFill/>
          <a:ln cap="flat" cmpd="sng" w="38100">
            <a:solidFill>
              <a:srgbClr val="FF0000"/>
            </a:solidFill>
            <a:prstDash val="solid"/>
            <a:round/>
            <a:headEnd len="med" w="med" type="none"/>
            <a:tailEnd len="med" w="med" type="triangle"/>
          </a:ln>
        </p:spPr>
      </p:cxnSp>
      <p:sp>
        <p:nvSpPr>
          <p:cNvPr id="824" name="Google Shape;824;p78"/>
          <p:cNvSpPr txBox="1"/>
          <p:nvPr/>
        </p:nvSpPr>
        <p:spPr>
          <a:xfrm>
            <a:off x="3606850" y="289775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no crea nada</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9"/>
          <p:cNvSpPr/>
          <p:nvPr/>
        </p:nvSpPr>
        <p:spPr>
          <a:xfrm>
            <a:off x="5061550" y="223950"/>
            <a:ext cx="2625000" cy="17499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6011300" y="533375"/>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9"/>
          <p:cNvSpPr/>
          <p:nvPr/>
        </p:nvSpPr>
        <p:spPr>
          <a:xfrm>
            <a:off x="6011300" y="1101950"/>
            <a:ext cx="1494000" cy="25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txBox="1"/>
          <p:nvPr/>
        </p:nvSpPr>
        <p:spPr>
          <a:xfrm>
            <a:off x="5146925" y="46137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name</a:t>
            </a:r>
            <a:endParaRPr>
              <a:solidFill>
                <a:schemeClr val="lt1"/>
              </a:solidFill>
              <a:latin typeface="Lato"/>
              <a:ea typeface="Lato"/>
              <a:cs typeface="Lato"/>
              <a:sym typeface="Lato"/>
            </a:endParaRPr>
          </a:p>
        </p:txBody>
      </p:sp>
      <p:sp>
        <p:nvSpPr>
          <p:cNvPr id="833" name="Google Shape;833;p79"/>
          <p:cNvSpPr txBox="1"/>
          <p:nvPr/>
        </p:nvSpPr>
        <p:spPr>
          <a:xfrm>
            <a:off x="5146925" y="1029950"/>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pass</a:t>
            </a:r>
            <a:endParaRPr>
              <a:solidFill>
                <a:schemeClr val="lt1"/>
              </a:solidFill>
              <a:latin typeface="Lato"/>
              <a:ea typeface="Lato"/>
              <a:cs typeface="Lato"/>
              <a:sym typeface="Lato"/>
            </a:endParaRPr>
          </a:p>
        </p:txBody>
      </p:sp>
      <p:sp>
        <p:nvSpPr>
          <p:cNvPr id="834" name="Google Shape;834;p79"/>
          <p:cNvSpPr/>
          <p:nvPr/>
        </p:nvSpPr>
        <p:spPr>
          <a:xfrm>
            <a:off x="5691150" y="1525825"/>
            <a:ext cx="1440600" cy="2562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LOGIN</a:t>
            </a:r>
            <a:endParaRPr>
              <a:solidFill>
                <a:schemeClr val="lt1"/>
              </a:solidFill>
            </a:endParaRPr>
          </a:p>
        </p:txBody>
      </p:sp>
      <p:sp>
        <p:nvSpPr>
          <p:cNvPr id="835" name="Google Shape;835;p79"/>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login servlet</a:t>
            </a:r>
            <a:endParaRPr b="1">
              <a:solidFill>
                <a:schemeClr val="lt1"/>
              </a:solidFill>
            </a:endParaRPr>
          </a:p>
        </p:txBody>
      </p:sp>
      <p:cxnSp>
        <p:nvCxnSpPr>
          <p:cNvPr id="836" name="Google Shape;836;p79"/>
          <p:cNvCxnSpPr>
            <a:stCxn id="829" idx="2"/>
            <a:endCxn id="835" idx="0"/>
          </p:cNvCxnSpPr>
          <p:nvPr/>
        </p:nvCxnSpPr>
        <p:spPr>
          <a:xfrm>
            <a:off x="6374050" y="1973850"/>
            <a:ext cx="0" cy="912300"/>
          </a:xfrm>
          <a:prstGeom prst="straightConnector1">
            <a:avLst/>
          </a:prstGeom>
          <a:noFill/>
          <a:ln cap="flat" cmpd="sng" w="38100">
            <a:solidFill>
              <a:srgbClr val="FF0000"/>
            </a:solidFill>
            <a:prstDash val="solid"/>
            <a:round/>
            <a:headEnd len="med" w="med" type="none"/>
            <a:tailEnd len="med" w="med" type="triangle"/>
          </a:ln>
        </p:spPr>
      </p:cxnSp>
      <p:pic>
        <p:nvPicPr>
          <p:cNvPr id="837" name="Google Shape;837;p79"/>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38" name="Google Shape;838;p79"/>
          <p:cNvSpPr/>
          <p:nvPr/>
        </p:nvSpPr>
        <p:spPr>
          <a:xfrm>
            <a:off x="1860250" y="461375"/>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login</a:t>
            </a:r>
            <a:endParaRPr/>
          </a:p>
        </p:txBody>
      </p:sp>
      <p:cxnSp>
        <p:nvCxnSpPr>
          <p:cNvPr id="839" name="Google Shape;839;p79"/>
          <p:cNvCxnSpPr>
            <a:stCxn id="838" idx="6"/>
            <a:endCxn id="829" idx="1"/>
          </p:cNvCxnSpPr>
          <p:nvPr/>
        </p:nvCxnSpPr>
        <p:spPr>
          <a:xfrm>
            <a:off x="2660650" y="838925"/>
            <a:ext cx="2400900" cy="260100"/>
          </a:xfrm>
          <a:prstGeom prst="straightConnector1">
            <a:avLst/>
          </a:prstGeom>
          <a:noFill/>
          <a:ln cap="flat" cmpd="sng" w="38100">
            <a:solidFill>
              <a:srgbClr val="FF0000"/>
            </a:solidFill>
            <a:prstDash val="solid"/>
            <a:round/>
            <a:headEnd len="med" w="med" type="none"/>
            <a:tailEnd len="med" w="med" type="triangle"/>
          </a:ln>
        </p:spPr>
      </p:cxnSp>
      <p:pic>
        <p:nvPicPr>
          <p:cNvPr id="840" name="Google Shape;840;p79"/>
          <p:cNvPicPr preferRelativeResize="0"/>
          <p:nvPr/>
        </p:nvPicPr>
        <p:blipFill>
          <a:blip r:embed="rId3">
            <a:alphaModFix/>
          </a:blip>
          <a:stretch>
            <a:fillRect/>
          </a:stretch>
        </p:blipFill>
        <p:spPr>
          <a:xfrm>
            <a:off x="1457443" y="2884075"/>
            <a:ext cx="1750071" cy="1872301"/>
          </a:xfrm>
          <a:prstGeom prst="rect">
            <a:avLst/>
          </a:prstGeom>
          <a:noFill/>
          <a:ln>
            <a:noFill/>
          </a:ln>
        </p:spPr>
      </p:pic>
      <p:cxnSp>
        <p:nvCxnSpPr>
          <p:cNvPr id="841" name="Google Shape;841;p79"/>
          <p:cNvCxnSpPr>
            <a:endCxn id="840" idx="3"/>
          </p:cNvCxnSpPr>
          <p:nvPr/>
        </p:nvCxnSpPr>
        <p:spPr>
          <a:xfrm flipH="1">
            <a:off x="3207514" y="3510625"/>
            <a:ext cx="2195700" cy="309600"/>
          </a:xfrm>
          <a:prstGeom prst="straightConnector1">
            <a:avLst/>
          </a:prstGeom>
          <a:noFill/>
          <a:ln cap="flat" cmpd="sng" w="38100">
            <a:solidFill>
              <a:srgbClr val="FF0000"/>
            </a:solidFill>
            <a:prstDash val="solid"/>
            <a:round/>
            <a:headEnd len="med" w="med" type="none"/>
            <a:tailEnd len="med" w="med" type="triangle"/>
          </a:ln>
        </p:spPr>
      </p:cxnSp>
      <p:sp>
        <p:nvSpPr>
          <p:cNvPr id="842" name="Google Shape;842;p79"/>
          <p:cNvSpPr/>
          <p:nvPr/>
        </p:nvSpPr>
        <p:spPr>
          <a:xfrm>
            <a:off x="1681850" y="2993450"/>
            <a:ext cx="800400" cy="755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welcome</a:t>
            </a:r>
            <a:endParaRPr/>
          </a:p>
        </p:txBody>
      </p:sp>
      <p:sp>
        <p:nvSpPr>
          <p:cNvPr id="843" name="Google Shape;843;p79"/>
          <p:cNvSpPr/>
          <p:nvPr/>
        </p:nvSpPr>
        <p:spPr>
          <a:xfrm>
            <a:off x="4040475" y="33095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9"/>
          <p:cNvSpPr/>
          <p:nvPr/>
        </p:nvSpPr>
        <p:spPr>
          <a:xfrm>
            <a:off x="4277175" y="3309525"/>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9"/>
          <p:cNvSpPr txBox="1"/>
          <p:nvPr/>
        </p:nvSpPr>
        <p:spPr>
          <a:xfrm>
            <a:off x="3606850" y="289775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crea la cookie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2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0"/>
          <p:cNvSpPr/>
          <p:nvPr/>
        </p:nvSpPr>
        <p:spPr>
          <a:xfrm>
            <a:off x="5440300" y="28862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logout </a:t>
            </a:r>
            <a:r>
              <a:rPr b="1" lang="es">
                <a:solidFill>
                  <a:schemeClr val="lt1"/>
                </a:solidFill>
              </a:rPr>
              <a:t>servlet</a:t>
            </a:r>
            <a:endParaRPr b="1">
              <a:solidFill>
                <a:schemeClr val="lt1"/>
              </a:solidFill>
            </a:endParaRPr>
          </a:p>
        </p:txBody>
      </p:sp>
      <p:pic>
        <p:nvPicPr>
          <p:cNvPr id="851" name="Google Shape;851;p80"/>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52" name="Google Shape;852;p80"/>
          <p:cNvSpPr/>
          <p:nvPr/>
        </p:nvSpPr>
        <p:spPr>
          <a:xfrm>
            <a:off x="1771425" y="461375"/>
            <a:ext cx="949800" cy="851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logout</a:t>
            </a:r>
            <a:endParaRPr/>
          </a:p>
        </p:txBody>
      </p:sp>
      <p:cxnSp>
        <p:nvCxnSpPr>
          <p:cNvPr id="853" name="Google Shape;853;p80"/>
          <p:cNvCxnSpPr>
            <a:stCxn id="852" idx="6"/>
            <a:endCxn id="850" idx="0"/>
          </p:cNvCxnSpPr>
          <p:nvPr/>
        </p:nvCxnSpPr>
        <p:spPr>
          <a:xfrm>
            <a:off x="2721225" y="886925"/>
            <a:ext cx="3652800" cy="1999500"/>
          </a:xfrm>
          <a:prstGeom prst="bentConnector2">
            <a:avLst/>
          </a:prstGeom>
          <a:noFill/>
          <a:ln cap="flat" cmpd="sng" w="38100">
            <a:solidFill>
              <a:srgbClr val="FF0000"/>
            </a:solidFill>
            <a:prstDash val="solid"/>
            <a:round/>
            <a:headEnd len="med" w="med" type="none"/>
            <a:tailEnd len="med" w="med" type="triangle"/>
          </a:ln>
        </p:spPr>
      </p:cxnSp>
      <p:pic>
        <p:nvPicPr>
          <p:cNvPr id="854" name="Google Shape;854;p80"/>
          <p:cNvPicPr preferRelativeResize="0"/>
          <p:nvPr/>
        </p:nvPicPr>
        <p:blipFill>
          <a:blip r:embed="rId3">
            <a:alphaModFix/>
          </a:blip>
          <a:stretch>
            <a:fillRect/>
          </a:stretch>
        </p:blipFill>
        <p:spPr>
          <a:xfrm>
            <a:off x="1340026" y="2758449"/>
            <a:ext cx="1867499" cy="1997926"/>
          </a:xfrm>
          <a:prstGeom prst="rect">
            <a:avLst/>
          </a:prstGeom>
          <a:noFill/>
          <a:ln>
            <a:noFill/>
          </a:ln>
        </p:spPr>
      </p:pic>
      <p:cxnSp>
        <p:nvCxnSpPr>
          <p:cNvPr id="855" name="Google Shape;855;p80"/>
          <p:cNvCxnSpPr>
            <a:endCxn id="854" idx="3"/>
          </p:cNvCxnSpPr>
          <p:nvPr/>
        </p:nvCxnSpPr>
        <p:spPr>
          <a:xfrm flipH="1">
            <a:off x="3207525" y="3447812"/>
            <a:ext cx="2195700" cy="309600"/>
          </a:xfrm>
          <a:prstGeom prst="straightConnector1">
            <a:avLst/>
          </a:prstGeom>
          <a:noFill/>
          <a:ln cap="flat" cmpd="sng" w="38100">
            <a:solidFill>
              <a:srgbClr val="FF0000"/>
            </a:solidFill>
            <a:prstDash val="solid"/>
            <a:round/>
            <a:headEnd len="med" w="med" type="none"/>
            <a:tailEnd len="med" w="med" type="triangle"/>
          </a:ln>
        </p:spPr>
      </p:cxnSp>
      <p:sp>
        <p:nvSpPr>
          <p:cNvPr id="856" name="Google Shape;856;p80"/>
          <p:cNvSpPr/>
          <p:nvPr/>
        </p:nvSpPr>
        <p:spPr>
          <a:xfrm>
            <a:off x="1430625" y="2886275"/>
            <a:ext cx="1077300" cy="851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logout ok</a:t>
            </a:r>
            <a:endParaRPr/>
          </a:p>
        </p:txBody>
      </p:sp>
      <p:sp>
        <p:nvSpPr>
          <p:cNvPr id="857" name="Google Shape;857;p80"/>
          <p:cNvSpPr/>
          <p:nvPr/>
        </p:nvSpPr>
        <p:spPr>
          <a:xfrm>
            <a:off x="4040475" y="3309525"/>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0"/>
          <p:cNvSpPr/>
          <p:nvPr/>
        </p:nvSpPr>
        <p:spPr>
          <a:xfrm>
            <a:off x="4277175" y="3309525"/>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0"/>
          <p:cNvSpPr txBox="1"/>
          <p:nvPr/>
        </p:nvSpPr>
        <p:spPr>
          <a:xfrm>
            <a:off x="3579225" y="2897138"/>
            <a:ext cx="16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destruye </a:t>
            </a:r>
            <a:r>
              <a:rPr lang="es">
                <a:latin typeface="Lato"/>
                <a:ea typeface="Lato"/>
                <a:cs typeface="Lato"/>
                <a:sym typeface="Lato"/>
              </a:rPr>
              <a:t>la cookie </a:t>
            </a:r>
            <a:endParaRPr>
              <a:latin typeface="Lato"/>
              <a:ea typeface="Lato"/>
              <a:cs typeface="Lato"/>
              <a:sym typeface="Lato"/>
            </a:endParaRPr>
          </a:p>
        </p:txBody>
      </p:sp>
      <p:cxnSp>
        <p:nvCxnSpPr>
          <p:cNvPr id="860" name="Google Shape;860;p80"/>
          <p:cNvCxnSpPr/>
          <p:nvPr/>
        </p:nvCxnSpPr>
        <p:spPr>
          <a:xfrm>
            <a:off x="3937650" y="3308050"/>
            <a:ext cx="736200" cy="394800"/>
          </a:xfrm>
          <a:prstGeom prst="straightConnector1">
            <a:avLst/>
          </a:prstGeom>
          <a:noFill/>
          <a:ln cap="flat" cmpd="sng" w="28575">
            <a:solidFill>
              <a:srgbClr val="000000"/>
            </a:solidFill>
            <a:prstDash val="solid"/>
            <a:round/>
            <a:headEnd len="med" w="med" type="none"/>
            <a:tailEnd len="med" w="med" type="none"/>
          </a:ln>
        </p:spPr>
      </p:cxnSp>
      <p:cxnSp>
        <p:nvCxnSpPr>
          <p:cNvPr id="861" name="Google Shape;861;p80"/>
          <p:cNvCxnSpPr>
            <a:stCxn id="859" idx="2"/>
          </p:cNvCxnSpPr>
          <p:nvPr/>
        </p:nvCxnSpPr>
        <p:spPr>
          <a:xfrm flipH="1">
            <a:off x="3920625" y="3297338"/>
            <a:ext cx="474900" cy="4050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1"/>
          <p:cNvSpPr/>
          <p:nvPr/>
        </p:nvSpPr>
        <p:spPr>
          <a:xfrm>
            <a:off x="5803275" y="1920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perfil </a:t>
            </a:r>
            <a:r>
              <a:rPr b="1" lang="es">
                <a:solidFill>
                  <a:schemeClr val="lt1"/>
                </a:solidFill>
              </a:rPr>
              <a:t>servlet</a:t>
            </a:r>
            <a:endParaRPr b="1">
              <a:solidFill>
                <a:schemeClr val="lt1"/>
              </a:solidFill>
            </a:endParaRPr>
          </a:p>
        </p:txBody>
      </p:sp>
      <p:pic>
        <p:nvPicPr>
          <p:cNvPr id="867" name="Google Shape;867;p81"/>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68" name="Google Shape;868;p81"/>
          <p:cNvSpPr/>
          <p:nvPr/>
        </p:nvSpPr>
        <p:spPr>
          <a:xfrm>
            <a:off x="1782075" y="416175"/>
            <a:ext cx="878700" cy="800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Perfil</a:t>
            </a:r>
            <a:endParaRPr/>
          </a:p>
        </p:txBody>
      </p:sp>
      <p:cxnSp>
        <p:nvCxnSpPr>
          <p:cNvPr id="869" name="Google Shape;869;p81"/>
          <p:cNvCxnSpPr>
            <a:stCxn id="868" idx="6"/>
            <a:endCxn id="866" idx="2"/>
          </p:cNvCxnSpPr>
          <p:nvPr/>
        </p:nvCxnSpPr>
        <p:spPr>
          <a:xfrm>
            <a:off x="2660775" y="816375"/>
            <a:ext cx="3142500" cy="0"/>
          </a:xfrm>
          <a:prstGeom prst="straightConnector1">
            <a:avLst/>
          </a:prstGeom>
          <a:noFill/>
          <a:ln cap="flat" cmpd="sng" w="38100">
            <a:solidFill>
              <a:srgbClr val="FF0000"/>
            </a:solidFill>
            <a:prstDash val="solid"/>
            <a:round/>
            <a:headEnd len="med" w="med" type="none"/>
            <a:tailEnd len="med" w="med" type="triangle"/>
          </a:ln>
        </p:spPr>
      </p:cxnSp>
      <p:sp>
        <p:nvSpPr>
          <p:cNvPr id="870" name="Google Shape;870;p81"/>
          <p:cNvSpPr txBox="1"/>
          <p:nvPr/>
        </p:nvSpPr>
        <p:spPr>
          <a:xfrm>
            <a:off x="6107475" y="2482500"/>
            <a:ext cx="12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Existe cookie</a:t>
            </a:r>
            <a:endParaRPr>
              <a:latin typeface="Lato"/>
              <a:ea typeface="Lato"/>
              <a:cs typeface="Lato"/>
              <a:sym typeface="Lato"/>
            </a:endParaRPr>
          </a:p>
        </p:txBody>
      </p:sp>
      <p:pic>
        <p:nvPicPr>
          <p:cNvPr id="871" name="Google Shape;871;p81"/>
          <p:cNvPicPr preferRelativeResize="0"/>
          <p:nvPr/>
        </p:nvPicPr>
        <p:blipFill>
          <a:blip r:embed="rId3">
            <a:alphaModFix/>
          </a:blip>
          <a:stretch>
            <a:fillRect/>
          </a:stretch>
        </p:blipFill>
        <p:spPr>
          <a:xfrm>
            <a:off x="1326925" y="2691975"/>
            <a:ext cx="2168837" cy="2320301"/>
          </a:xfrm>
          <a:prstGeom prst="rect">
            <a:avLst/>
          </a:prstGeom>
          <a:noFill/>
          <a:ln>
            <a:noFill/>
          </a:ln>
        </p:spPr>
      </p:pic>
      <p:sp>
        <p:nvSpPr>
          <p:cNvPr id="872" name="Google Shape;872;p81"/>
          <p:cNvSpPr/>
          <p:nvPr/>
        </p:nvSpPr>
        <p:spPr>
          <a:xfrm>
            <a:off x="1451275" y="2830850"/>
            <a:ext cx="1209600" cy="936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Muestra Perfil</a:t>
            </a:r>
            <a:endParaRPr/>
          </a:p>
        </p:txBody>
      </p:sp>
      <p:sp>
        <p:nvSpPr>
          <p:cNvPr id="873" name="Google Shape;873;p81"/>
          <p:cNvSpPr/>
          <p:nvPr/>
        </p:nvSpPr>
        <p:spPr>
          <a:xfrm>
            <a:off x="6500325" y="2882700"/>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1"/>
          <p:cNvSpPr/>
          <p:nvPr/>
        </p:nvSpPr>
        <p:spPr>
          <a:xfrm>
            <a:off x="6737025" y="2882700"/>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81"/>
          <p:cNvCxnSpPr>
            <a:stCxn id="866" idx="4"/>
            <a:endCxn id="870" idx="0"/>
          </p:cNvCxnSpPr>
          <p:nvPr/>
        </p:nvCxnSpPr>
        <p:spPr>
          <a:xfrm>
            <a:off x="6737025" y="1440675"/>
            <a:ext cx="0" cy="1041900"/>
          </a:xfrm>
          <a:prstGeom prst="straightConnector1">
            <a:avLst/>
          </a:prstGeom>
          <a:noFill/>
          <a:ln cap="flat" cmpd="sng" w="38100">
            <a:solidFill>
              <a:srgbClr val="FF0000"/>
            </a:solidFill>
            <a:prstDash val="solid"/>
            <a:round/>
            <a:headEnd len="med" w="med" type="none"/>
            <a:tailEnd len="med" w="med" type="triangle"/>
          </a:ln>
        </p:spPr>
      </p:cxnSp>
      <p:cxnSp>
        <p:nvCxnSpPr>
          <p:cNvPr id="876" name="Google Shape;876;p81"/>
          <p:cNvCxnSpPr>
            <a:stCxn id="874" idx="2"/>
            <a:endCxn id="872" idx="6"/>
          </p:cNvCxnSpPr>
          <p:nvPr/>
        </p:nvCxnSpPr>
        <p:spPr>
          <a:xfrm rot="5400000">
            <a:off x="4698075" y="1141500"/>
            <a:ext cx="120000" cy="41946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2"/>
          <p:cNvSpPr/>
          <p:nvPr/>
        </p:nvSpPr>
        <p:spPr>
          <a:xfrm>
            <a:off x="5803275" y="192075"/>
            <a:ext cx="1867500" cy="124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perfil servlet</a:t>
            </a:r>
            <a:endParaRPr b="1">
              <a:solidFill>
                <a:schemeClr val="lt1"/>
              </a:solidFill>
            </a:endParaRPr>
          </a:p>
        </p:txBody>
      </p:sp>
      <p:pic>
        <p:nvPicPr>
          <p:cNvPr id="882" name="Google Shape;882;p82"/>
          <p:cNvPicPr preferRelativeResize="0"/>
          <p:nvPr/>
        </p:nvPicPr>
        <p:blipFill>
          <a:blip r:embed="rId3">
            <a:alphaModFix/>
          </a:blip>
          <a:stretch>
            <a:fillRect/>
          </a:stretch>
        </p:blipFill>
        <p:spPr>
          <a:xfrm>
            <a:off x="1494650" y="223950"/>
            <a:ext cx="2168837" cy="2320301"/>
          </a:xfrm>
          <a:prstGeom prst="rect">
            <a:avLst/>
          </a:prstGeom>
          <a:noFill/>
          <a:ln>
            <a:noFill/>
          </a:ln>
        </p:spPr>
      </p:pic>
      <p:sp>
        <p:nvSpPr>
          <p:cNvPr id="883" name="Google Shape;883;p82"/>
          <p:cNvSpPr/>
          <p:nvPr/>
        </p:nvSpPr>
        <p:spPr>
          <a:xfrm>
            <a:off x="1782075" y="416175"/>
            <a:ext cx="878700" cy="800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Perfil</a:t>
            </a:r>
            <a:endParaRPr/>
          </a:p>
        </p:txBody>
      </p:sp>
      <p:cxnSp>
        <p:nvCxnSpPr>
          <p:cNvPr id="884" name="Google Shape;884;p82"/>
          <p:cNvCxnSpPr>
            <a:stCxn id="883" idx="6"/>
            <a:endCxn id="881" idx="2"/>
          </p:cNvCxnSpPr>
          <p:nvPr/>
        </p:nvCxnSpPr>
        <p:spPr>
          <a:xfrm>
            <a:off x="2660775" y="816375"/>
            <a:ext cx="3142500" cy="0"/>
          </a:xfrm>
          <a:prstGeom prst="straightConnector1">
            <a:avLst/>
          </a:prstGeom>
          <a:noFill/>
          <a:ln cap="flat" cmpd="sng" w="38100">
            <a:solidFill>
              <a:srgbClr val="FF0000"/>
            </a:solidFill>
            <a:prstDash val="solid"/>
            <a:round/>
            <a:headEnd len="med" w="med" type="none"/>
            <a:tailEnd len="med" w="med" type="triangle"/>
          </a:ln>
        </p:spPr>
      </p:cxnSp>
      <p:sp>
        <p:nvSpPr>
          <p:cNvPr id="885" name="Google Shape;885;p82"/>
          <p:cNvSpPr txBox="1"/>
          <p:nvPr/>
        </p:nvSpPr>
        <p:spPr>
          <a:xfrm>
            <a:off x="5527650" y="2482500"/>
            <a:ext cx="244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Lato"/>
                <a:ea typeface="Lato"/>
                <a:cs typeface="Lato"/>
                <a:sym typeface="Lato"/>
              </a:rPr>
              <a:t>No e</a:t>
            </a:r>
            <a:r>
              <a:rPr lang="es">
                <a:latin typeface="Lato"/>
                <a:ea typeface="Lato"/>
                <a:cs typeface="Lato"/>
                <a:sym typeface="Lato"/>
              </a:rPr>
              <a:t>xiste cookie</a:t>
            </a:r>
            <a:endParaRPr>
              <a:latin typeface="Lato"/>
              <a:ea typeface="Lato"/>
              <a:cs typeface="Lato"/>
              <a:sym typeface="Lato"/>
            </a:endParaRPr>
          </a:p>
        </p:txBody>
      </p:sp>
      <p:pic>
        <p:nvPicPr>
          <p:cNvPr id="886" name="Google Shape;886;p82"/>
          <p:cNvPicPr preferRelativeResize="0"/>
          <p:nvPr/>
        </p:nvPicPr>
        <p:blipFill>
          <a:blip r:embed="rId3">
            <a:alphaModFix/>
          </a:blip>
          <a:stretch>
            <a:fillRect/>
          </a:stretch>
        </p:blipFill>
        <p:spPr>
          <a:xfrm>
            <a:off x="1326925" y="2691975"/>
            <a:ext cx="2168837" cy="2320301"/>
          </a:xfrm>
          <a:prstGeom prst="rect">
            <a:avLst/>
          </a:prstGeom>
          <a:noFill/>
          <a:ln>
            <a:noFill/>
          </a:ln>
        </p:spPr>
      </p:pic>
      <p:sp>
        <p:nvSpPr>
          <p:cNvPr id="887" name="Google Shape;887;p82"/>
          <p:cNvSpPr/>
          <p:nvPr/>
        </p:nvSpPr>
        <p:spPr>
          <a:xfrm>
            <a:off x="1451275" y="2830850"/>
            <a:ext cx="1209600" cy="936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Login</a:t>
            </a:r>
            <a:endParaRPr/>
          </a:p>
        </p:txBody>
      </p:sp>
      <p:sp>
        <p:nvSpPr>
          <p:cNvPr id="888" name="Google Shape;888;p82"/>
          <p:cNvSpPr/>
          <p:nvPr/>
        </p:nvSpPr>
        <p:spPr>
          <a:xfrm>
            <a:off x="6500325" y="2882700"/>
            <a:ext cx="236700" cy="296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2"/>
          <p:cNvSpPr/>
          <p:nvPr/>
        </p:nvSpPr>
        <p:spPr>
          <a:xfrm>
            <a:off x="6737025" y="2882700"/>
            <a:ext cx="236700" cy="296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 name="Google Shape;890;p82"/>
          <p:cNvCxnSpPr>
            <a:stCxn id="881" idx="4"/>
            <a:endCxn id="885" idx="0"/>
          </p:cNvCxnSpPr>
          <p:nvPr/>
        </p:nvCxnSpPr>
        <p:spPr>
          <a:xfrm>
            <a:off x="6737025" y="1440675"/>
            <a:ext cx="12600" cy="1041900"/>
          </a:xfrm>
          <a:prstGeom prst="straightConnector1">
            <a:avLst/>
          </a:prstGeom>
          <a:noFill/>
          <a:ln cap="flat" cmpd="sng" w="38100">
            <a:solidFill>
              <a:srgbClr val="FF0000"/>
            </a:solidFill>
            <a:prstDash val="solid"/>
            <a:round/>
            <a:headEnd len="med" w="med" type="none"/>
            <a:tailEnd len="med" w="med" type="triangle"/>
          </a:ln>
        </p:spPr>
      </p:cxnSp>
      <p:cxnSp>
        <p:nvCxnSpPr>
          <p:cNvPr id="891" name="Google Shape;891;p82"/>
          <p:cNvCxnSpPr>
            <a:stCxn id="889" idx="2"/>
            <a:endCxn id="887" idx="6"/>
          </p:cNvCxnSpPr>
          <p:nvPr/>
        </p:nvCxnSpPr>
        <p:spPr>
          <a:xfrm rot="5400000">
            <a:off x="4698075" y="1141500"/>
            <a:ext cx="120000" cy="41946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83"/>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897" name="Google Shape;897;p83"/>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el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84"/>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903" name="Google Shape;903;p84"/>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4"/>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 verdadero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Limitaciones Cookies</a:t>
            </a:r>
            <a:endParaRPr b="1" sz="1900">
              <a:latin typeface="Lato"/>
              <a:ea typeface="Lato"/>
              <a:cs typeface="Lato"/>
              <a:sym typeface="Lato"/>
            </a:endParaRPr>
          </a:p>
        </p:txBody>
      </p:sp>
      <p:sp>
        <p:nvSpPr>
          <p:cNvPr id="910" name="Google Shape;910;p85"/>
          <p:cNvSpPr/>
          <p:nvPr/>
        </p:nvSpPr>
        <p:spPr>
          <a:xfrm>
            <a:off x="589350" y="2057400"/>
            <a:ext cx="1703700" cy="557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CLAVE</a:t>
            </a:r>
            <a:endParaRPr>
              <a:solidFill>
                <a:schemeClr val="lt1"/>
              </a:solidFill>
            </a:endParaRPr>
          </a:p>
        </p:txBody>
      </p:sp>
      <p:sp>
        <p:nvSpPr>
          <p:cNvPr id="911" name="Google Shape;911;p85"/>
          <p:cNvSpPr/>
          <p:nvPr/>
        </p:nvSpPr>
        <p:spPr>
          <a:xfrm>
            <a:off x="2293050" y="2057400"/>
            <a:ext cx="1703700" cy="5571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VALOR</a:t>
            </a:r>
            <a:endParaRPr>
              <a:solidFill>
                <a:srgbClr val="FFFFFF"/>
              </a:solidFill>
            </a:endParaRPr>
          </a:p>
        </p:txBody>
      </p:sp>
      <p:sp>
        <p:nvSpPr>
          <p:cNvPr id="912" name="Google Shape;912;p85"/>
          <p:cNvSpPr/>
          <p:nvPr/>
        </p:nvSpPr>
        <p:spPr>
          <a:xfrm>
            <a:off x="6429375" y="2646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5"/>
          <p:cNvSpPr/>
          <p:nvPr/>
        </p:nvSpPr>
        <p:spPr>
          <a:xfrm>
            <a:off x="6860375" y="3077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
          <p:cNvSpPr/>
          <p:nvPr/>
        </p:nvSpPr>
        <p:spPr>
          <a:xfrm>
            <a:off x="7340175" y="2571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5"/>
          <p:cNvSpPr/>
          <p:nvPr/>
        </p:nvSpPr>
        <p:spPr>
          <a:xfrm>
            <a:off x="5143500" y="733650"/>
            <a:ext cx="1007400" cy="1017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Objeto</a:t>
            </a:r>
            <a:endParaRPr/>
          </a:p>
        </p:txBody>
      </p:sp>
      <p:sp>
        <p:nvSpPr>
          <p:cNvPr id="916" name="Google Shape;916;p85"/>
          <p:cNvSpPr/>
          <p:nvPr/>
        </p:nvSpPr>
        <p:spPr>
          <a:xfrm>
            <a:off x="4168400" y="3214675"/>
            <a:ext cx="1210800" cy="114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Compra</a:t>
            </a:r>
            <a:endParaRPr/>
          </a:p>
        </p:txBody>
      </p:sp>
      <p:cxnSp>
        <p:nvCxnSpPr>
          <p:cNvPr id="917" name="Google Shape;917;p85"/>
          <p:cNvCxnSpPr>
            <a:stCxn id="915" idx="6"/>
            <a:endCxn id="912" idx="7"/>
          </p:cNvCxnSpPr>
          <p:nvPr/>
        </p:nvCxnSpPr>
        <p:spPr>
          <a:xfrm>
            <a:off x="6150900" y="1242600"/>
            <a:ext cx="1056000" cy="1536000"/>
          </a:xfrm>
          <a:prstGeom prst="straightConnector1">
            <a:avLst/>
          </a:prstGeom>
          <a:noFill/>
          <a:ln cap="flat" cmpd="sng" w="9525">
            <a:solidFill>
              <a:schemeClr val="dk2"/>
            </a:solidFill>
            <a:prstDash val="solid"/>
            <a:round/>
            <a:headEnd len="med" w="med" type="none"/>
            <a:tailEnd len="med" w="med" type="triangle"/>
          </a:ln>
        </p:spPr>
      </p:cxnSp>
      <p:cxnSp>
        <p:nvCxnSpPr>
          <p:cNvPr id="918" name="Google Shape;918;p85"/>
          <p:cNvCxnSpPr>
            <a:stCxn id="913" idx="2"/>
            <a:endCxn id="916" idx="6"/>
          </p:cNvCxnSpPr>
          <p:nvPr/>
        </p:nvCxnSpPr>
        <p:spPr>
          <a:xfrm flipH="1">
            <a:off x="5379275" y="3527750"/>
            <a:ext cx="1481100" cy="2601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85"/>
          <p:cNvSpPr txBox="1"/>
          <p:nvPr/>
        </p:nvSpPr>
        <p:spPr>
          <a:xfrm>
            <a:off x="6933000" y="40719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Productos</a:t>
            </a:r>
            <a:endParaRPr>
              <a:latin typeface="Lato"/>
              <a:ea typeface="Lato"/>
              <a:cs typeface="Lato"/>
              <a:sym typeface="Lato"/>
            </a:endParaRPr>
          </a:p>
        </p:txBody>
      </p:sp>
      <p:sp>
        <p:nvSpPr>
          <p:cNvPr id="920" name="Google Shape;920;p85"/>
          <p:cNvSpPr txBox="1"/>
          <p:nvPr/>
        </p:nvSpPr>
        <p:spPr>
          <a:xfrm>
            <a:off x="938450" y="4136225"/>
            <a:ext cx="170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Lato"/>
                <a:ea typeface="Lato"/>
                <a:cs typeface="Lato"/>
                <a:sym typeface="Lato"/>
              </a:rPr>
              <a:t>Sesiones</a:t>
            </a:r>
            <a:endParaRPr sz="3000">
              <a:latin typeface="Lato"/>
              <a:ea typeface="Lato"/>
              <a:cs typeface="Lato"/>
              <a:sym typeface="Lato"/>
            </a:endParaRPr>
          </a:p>
        </p:txBody>
      </p:sp>
      <p:cxnSp>
        <p:nvCxnSpPr>
          <p:cNvPr id="921" name="Google Shape;921;p85"/>
          <p:cNvCxnSpPr>
            <a:stCxn id="916" idx="2"/>
            <a:endCxn id="911" idx="2"/>
          </p:cNvCxnSpPr>
          <p:nvPr/>
        </p:nvCxnSpPr>
        <p:spPr>
          <a:xfrm rot="10800000">
            <a:off x="3144800" y="2614375"/>
            <a:ext cx="1023600" cy="117360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85"/>
          <p:cNvCxnSpPr/>
          <p:nvPr/>
        </p:nvCxnSpPr>
        <p:spPr>
          <a:xfrm>
            <a:off x="3180000" y="3115975"/>
            <a:ext cx="981900" cy="85500"/>
          </a:xfrm>
          <a:prstGeom prst="straightConnector1">
            <a:avLst/>
          </a:prstGeom>
          <a:noFill/>
          <a:ln cap="flat" cmpd="sng" w="9525">
            <a:solidFill>
              <a:srgbClr val="FF0000"/>
            </a:solidFill>
            <a:prstDash val="solid"/>
            <a:round/>
            <a:headEnd len="med" w="med" type="none"/>
            <a:tailEnd len="med" w="med" type="none"/>
          </a:ln>
        </p:spPr>
      </p:cxnSp>
      <p:cxnSp>
        <p:nvCxnSpPr>
          <p:cNvPr id="923" name="Google Shape;923;p85"/>
          <p:cNvCxnSpPr/>
          <p:nvPr/>
        </p:nvCxnSpPr>
        <p:spPr>
          <a:xfrm flipH="1">
            <a:off x="3372125" y="2870550"/>
            <a:ext cx="544200" cy="597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6"/>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Sesiones</a:t>
            </a:r>
            <a:endParaRPr b="1" sz="1900">
              <a:latin typeface="Lato"/>
              <a:ea typeface="Lato"/>
              <a:cs typeface="Lato"/>
              <a:sym typeface="Lato"/>
            </a:endParaRPr>
          </a:p>
        </p:txBody>
      </p:sp>
      <p:sp>
        <p:nvSpPr>
          <p:cNvPr id="929" name="Google Shape;929;p86"/>
          <p:cNvSpPr/>
          <p:nvPr/>
        </p:nvSpPr>
        <p:spPr>
          <a:xfrm>
            <a:off x="4572000" y="733650"/>
            <a:ext cx="3711300" cy="43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6"/>
          <p:cNvSpPr/>
          <p:nvPr/>
        </p:nvSpPr>
        <p:spPr>
          <a:xfrm>
            <a:off x="4779175" y="1189425"/>
            <a:ext cx="1853700" cy="34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6"/>
          <p:cNvSpPr/>
          <p:nvPr/>
        </p:nvSpPr>
        <p:spPr>
          <a:xfrm>
            <a:off x="6766925" y="1381400"/>
            <a:ext cx="1350300" cy="20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6"/>
          <p:cNvSpPr txBox="1"/>
          <p:nvPr/>
        </p:nvSpPr>
        <p:spPr>
          <a:xfrm>
            <a:off x="5598900" y="718200"/>
            <a:ext cx="165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latin typeface="Lato"/>
                <a:ea typeface="Lato"/>
                <a:cs typeface="Lato"/>
                <a:sym typeface="Lato"/>
              </a:rPr>
              <a:t>TOMCAT</a:t>
            </a:r>
            <a:endParaRPr sz="2100">
              <a:latin typeface="Lato"/>
              <a:ea typeface="Lato"/>
              <a:cs typeface="Lato"/>
              <a:sym typeface="Lato"/>
            </a:endParaRPr>
          </a:p>
        </p:txBody>
      </p:sp>
      <p:sp>
        <p:nvSpPr>
          <p:cNvPr id="933" name="Google Shape;933;p86"/>
          <p:cNvSpPr txBox="1"/>
          <p:nvPr/>
        </p:nvSpPr>
        <p:spPr>
          <a:xfrm>
            <a:off x="5170225" y="141445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WEBAPP</a:t>
            </a:r>
            <a:endParaRPr>
              <a:latin typeface="Lato"/>
              <a:ea typeface="Lato"/>
              <a:cs typeface="Lato"/>
              <a:sym typeface="Lato"/>
            </a:endParaRPr>
          </a:p>
        </p:txBody>
      </p:sp>
      <p:sp>
        <p:nvSpPr>
          <p:cNvPr id="934" name="Google Shape;934;p86"/>
          <p:cNvSpPr/>
          <p:nvPr/>
        </p:nvSpPr>
        <p:spPr>
          <a:xfrm>
            <a:off x="5288125" y="2003000"/>
            <a:ext cx="835800" cy="79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6"/>
          <p:cNvSpPr/>
          <p:nvPr/>
        </p:nvSpPr>
        <p:spPr>
          <a:xfrm>
            <a:off x="1007275" y="1606250"/>
            <a:ext cx="1746600" cy="1779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6" name="Google Shape;936;p86"/>
          <p:cNvCxnSpPr>
            <a:stCxn id="935" idx="6"/>
            <a:endCxn id="934" idx="2"/>
          </p:cNvCxnSpPr>
          <p:nvPr/>
        </p:nvCxnSpPr>
        <p:spPr>
          <a:xfrm flipH="1" rot="10800000">
            <a:off x="2753875" y="2399450"/>
            <a:ext cx="2534400" cy="96600"/>
          </a:xfrm>
          <a:prstGeom prst="straightConnector1">
            <a:avLst/>
          </a:prstGeom>
          <a:noFill/>
          <a:ln cap="flat" cmpd="sng" w="9525">
            <a:solidFill>
              <a:schemeClr val="dk2"/>
            </a:solidFill>
            <a:prstDash val="solid"/>
            <a:round/>
            <a:headEnd len="med" w="med" type="none"/>
            <a:tailEnd len="med" w="med" type="triangle"/>
          </a:ln>
        </p:spPr>
      </p:cxnSp>
      <p:sp>
        <p:nvSpPr>
          <p:cNvPr id="937" name="Google Shape;937;p86"/>
          <p:cNvSpPr txBox="1"/>
          <p:nvPr/>
        </p:nvSpPr>
        <p:spPr>
          <a:xfrm>
            <a:off x="6975875" y="1789500"/>
            <a:ext cx="9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SESSION</a:t>
            </a:r>
            <a:endParaRPr>
              <a:latin typeface="Lato"/>
              <a:ea typeface="Lato"/>
              <a:cs typeface="Lato"/>
              <a:sym typeface="Lato"/>
            </a:endParaRPr>
          </a:p>
        </p:txBody>
      </p:sp>
      <p:cxnSp>
        <p:nvCxnSpPr>
          <p:cNvPr id="938" name="Google Shape;938;p86"/>
          <p:cNvCxnSpPr>
            <a:stCxn id="934" idx="6"/>
            <a:endCxn id="931" idx="1"/>
          </p:cNvCxnSpPr>
          <p:nvPr/>
        </p:nvCxnSpPr>
        <p:spPr>
          <a:xfrm>
            <a:off x="6123925" y="2399450"/>
            <a:ext cx="642900" cy="0"/>
          </a:xfrm>
          <a:prstGeom prst="straightConnector1">
            <a:avLst/>
          </a:prstGeom>
          <a:noFill/>
          <a:ln cap="flat" cmpd="sng" w="9525">
            <a:solidFill>
              <a:schemeClr val="dk2"/>
            </a:solidFill>
            <a:prstDash val="solid"/>
            <a:round/>
            <a:headEnd len="med" w="med" type="none"/>
            <a:tailEnd len="med" w="med" type="triangle"/>
          </a:ln>
        </p:spPr>
      </p:cxnSp>
      <p:sp>
        <p:nvSpPr>
          <p:cNvPr id="939" name="Google Shape;939;p86"/>
          <p:cNvSpPr/>
          <p:nvPr/>
        </p:nvSpPr>
        <p:spPr>
          <a:xfrm>
            <a:off x="1344775" y="2189700"/>
            <a:ext cx="1071600" cy="11031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Cookie</a:t>
            </a:r>
            <a:endParaRPr/>
          </a:p>
        </p:txBody>
      </p:sp>
      <p:sp>
        <p:nvSpPr>
          <p:cNvPr id="940" name="Google Shape;940;p86"/>
          <p:cNvSpPr txBox="1"/>
          <p:nvPr/>
        </p:nvSpPr>
        <p:spPr>
          <a:xfrm>
            <a:off x="1344775" y="181465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Navegador</a:t>
            </a:r>
            <a:endParaRPr>
              <a:latin typeface="Lato"/>
              <a:ea typeface="Lato"/>
              <a:cs typeface="Lato"/>
              <a:sym typeface="Lato"/>
            </a:endParaRPr>
          </a:p>
        </p:txBody>
      </p:sp>
      <p:sp>
        <p:nvSpPr>
          <p:cNvPr id="941" name="Google Shape;941;p86"/>
          <p:cNvSpPr/>
          <p:nvPr/>
        </p:nvSpPr>
        <p:spPr>
          <a:xfrm>
            <a:off x="7115175" y="2145500"/>
            <a:ext cx="557100" cy="507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6"/>
          <p:cNvSpPr/>
          <p:nvPr/>
        </p:nvSpPr>
        <p:spPr>
          <a:xfrm>
            <a:off x="5288125" y="2984250"/>
            <a:ext cx="835800" cy="792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86"/>
          <p:cNvCxnSpPr>
            <a:stCxn id="934" idx="3"/>
            <a:endCxn id="939" idx="6"/>
          </p:cNvCxnSpPr>
          <p:nvPr/>
        </p:nvCxnSpPr>
        <p:spPr>
          <a:xfrm flipH="1">
            <a:off x="2416225" y="2679782"/>
            <a:ext cx="2994300" cy="6150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86"/>
          <p:cNvCxnSpPr>
            <a:stCxn id="939" idx="5"/>
            <a:endCxn id="942" idx="2"/>
          </p:cNvCxnSpPr>
          <p:nvPr/>
        </p:nvCxnSpPr>
        <p:spPr>
          <a:xfrm>
            <a:off x="2259443" y="3131255"/>
            <a:ext cx="3028800" cy="2493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86"/>
          <p:cNvCxnSpPr>
            <a:stCxn id="942" idx="6"/>
            <a:endCxn id="941" idx="3"/>
          </p:cNvCxnSpPr>
          <p:nvPr/>
        </p:nvCxnSpPr>
        <p:spPr>
          <a:xfrm flipH="1" rot="10800000">
            <a:off x="6123925" y="2579100"/>
            <a:ext cx="1072800" cy="8016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86"/>
          <p:cNvCxnSpPr>
            <a:stCxn id="939" idx="4"/>
            <a:endCxn id="942" idx="3"/>
          </p:cNvCxnSpPr>
          <p:nvPr/>
        </p:nvCxnSpPr>
        <p:spPr>
          <a:xfrm>
            <a:off x="1880575" y="3292800"/>
            <a:ext cx="3530100" cy="368100"/>
          </a:xfrm>
          <a:prstGeom prst="straightConnector1">
            <a:avLst/>
          </a:prstGeom>
          <a:noFill/>
          <a:ln cap="flat" cmpd="sng" w="9525">
            <a:solidFill>
              <a:schemeClr val="dk2"/>
            </a:solidFill>
            <a:prstDash val="solid"/>
            <a:round/>
            <a:headEnd len="med" w="med" type="none"/>
            <a:tailEnd len="med" w="med" type="triangle"/>
          </a:ln>
        </p:spPr>
      </p:cxnSp>
      <p:sp>
        <p:nvSpPr>
          <p:cNvPr id="947" name="Google Shape;947;p86"/>
          <p:cNvSpPr/>
          <p:nvPr/>
        </p:nvSpPr>
        <p:spPr>
          <a:xfrm>
            <a:off x="7351175" y="2639325"/>
            <a:ext cx="557100" cy="507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86"/>
          <p:cNvCxnSpPr>
            <a:stCxn id="942" idx="5"/>
            <a:endCxn id="947" idx="3"/>
          </p:cNvCxnSpPr>
          <p:nvPr/>
        </p:nvCxnSpPr>
        <p:spPr>
          <a:xfrm flipH="1" rot="10800000">
            <a:off x="6001525" y="3072732"/>
            <a:ext cx="1431300" cy="588300"/>
          </a:xfrm>
          <a:prstGeom prst="straightConnector1">
            <a:avLst/>
          </a:prstGeom>
          <a:noFill/>
          <a:ln cap="flat" cmpd="sng" w="9525">
            <a:solidFill>
              <a:schemeClr val="dk2"/>
            </a:solidFill>
            <a:prstDash val="solid"/>
            <a:round/>
            <a:headEnd len="med" w="med" type="none"/>
            <a:tailEnd len="med" w="med" type="triangle"/>
          </a:ln>
        </p:spPr>
      </p:cxnSp>
      <p:sp>
        <p:nvSpPr>
          <p:cNvPr id="949" name="Google Shape;949;p86"/>
          <p:cNvSpPr txBox="1"/>
          <p:nvPr/>
        </p:nvSpPr>
        <p:spPr>
          <a:xfrm>
            <a:off x="6766825" y="3468125"/>
            <a:ext cx="6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añade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27800" y="1322450"/>
            <a:ext cx="7688400" cy="14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fortaa"/>
                <a:ea typeface="Comfortaa"/>
                <a:cs typeface="Comfortaa"/>
                <a:sym typeface="Comfortaa"/>
              </a:rPr>
              <a:t>Pero el JDK por </a:t>
            </a:r>
            <a:r>
              <a:rPr lang="es">
                <a:latin typeface="Comfortaa"/>
                <a:ea typeface="Comfortaa"/>
                <a:cs typeface="Comfortaa"/>
                <a:sym typeface="Comfortaa"/>
              </a:rPr>
              <a:t>sí</a:t>
            </a:r>
            <a:r>
              <a:rPr lang="es">
                <a:latin typeface="Comfortaa"/>
                <a:ea typeface="Comfortaa"/>
                <a:cs typeface="Comfortaa"/>
                <a:sym typeface="Comfortaa"/>
              </a:rPr>
              <a:t> solo no puede solventar a toda una empresa.</a:t>
            </a:r>
            <a:endParaRPr>
              <a:latin typeface="Comfortaa"/>
              <a:ea typeface="Comfortaa"/>
              <a:cs typeface="Comfortaa"/>
              <a:sym typeface="Comfortaa"/>
            </a:endParaRPr>
          </a:p>
        </p:txBody>
      </p:sp>
      <p:pic>
        <p:nvPicPr>
          <p:cNvPr id="227" name="Google Shape;227;p24"/>
          <p:cNvPicPr preferRelativeResize="0"/>
          <p:nvPr/>
        </p:nvPicPr>
        <p:blipFill>
          <a:blip r:embed="rId3">
            <a:alphaModFix/>
          </a:blip>
          <a:stretch>
            <a:fillRect/>
          </a:stretch>
        </p:blipFill>
        <p:spPr>
          <a:xfrm>
            <a:off x="6381978" y="3393500"/>
            <a:ext cx="2762026" cy="1750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7"/>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Sesiones</a:t>
            </a:r>
            <a:endParaRPr b="1" sz="1900">
              <a:latin typeface="Lato"/>
              <a:ea typeface="Lato"/>
              <a:cs typeface="Lato"/>
              <a:sym typeface="Lato"/>
            </a:endParaRPr>
          </a:p>
        </p:txBody>
      </p:sp>
      <p:sp>
        <p:nvSpPr>
          <p:cNvPr id="955" name="Google Shape;955;p87"/>
          <p:cNvSpPr/>
          <p:nvPr/>
        </p:nvSpPr>
        <p:spPr>
          <a:xfrm>
            <a:off x="567925" y="1543025"/>
            <a:ext cx="3846900" cy="30861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7"/>
          <p:cNvSpPr/>
          <p:nvPr/>
        </p:nvSpPr>
        <p:spPr>
          <a:xfrm>
            <a:off x="1441225" y="2196700"/>
            <a:ext cx="2100300" cy="9108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lt1"/>
                </a:solidFill>
              </a:rPr>
              <a:t>setAttribute</a:t>
            </a:r>
            <a:endParaRPr sz="2300">
              <a:solidFill>
                <a:schemeClr val="lt1"/>
              </a:solidFill>
            </a:endParaRPr>
          </a:p>
        </p:txBody>
      </p:sp>
      <p:sp>
        <p:nvSpPr>
          <p:cNvPr id="957" name="Google Shape;957;p87"/>
          <p:cNvSpPr/>
          <p:nvPr/>
        </p:nvSpPr>
        <p:spPr>
          <a:xfrm>
            <a:off x="1441225" y="3463525"/>
            <a:ext cx="2100300" cy="9108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400">
                <a:solidFill>
                  <a:schemeClr val="lt1"/>
                </a:solidFill>
              </a:rPr>
              <a:t>getAttribute</a:t>
            </a:r>
            <a:endParaRPr sz="2400">
              <a:solidFill>
                <a:schemeClr val="lt1"/>
              </a:solidFill>
            </a:endParaRPr>
          </a:p>
        </p:txBody>
      </p:sp>
      <p:sp>
        <p:nvSpPr>
          <p:cNvPr id="958" name="Google Shape;958;p87"/>
          <p:cNvSpPr/>
          <p:nvPr/>
        </p:nvSpPr>
        <p:spPr>
          <a:xfrm>
            <a:off x="6322225" y="143590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7"/>
          <p:cNvSpPr/>
          <p:nvPr/>
        </p:nvSpPr>
        <p:spPr>
          <a:xfrm>
            <a:off x="5842400" y="210265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7"/>
          <p:cNvSpPr/>
          <p:nvPr/>
        </p:nvSpPr>
        <p:spPr>
          <a:xfrm>
            <a:off x="6873475" y="2102650"/>
            <a:ext cx="1607400" cy="1414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7"/>
          <p:cNvSpPr txBox="1"/>
          <p:nvPr/>
        </p:nvSpPr>
        <p:spPr>
          <a:xfrm>
            <a:off x="1559750" y="1642600"/>
            <a:ext cx="210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Lato"/>
                <a:ea typeface="Lato"/>
                <a:cs typeface="Lato"/>
                <a:sym typeface="Lato"/>
              </a:rPr>
              <a:t>HttpSession</a:t>
            </a:r>
            <a:endParaRPr sz="2400">
              <a:solidFill>
                <a:schemeClr val="lt1"/>
              </a:solidFill>
              <a:latin typeface="Lato"/>
              <a:ea typeface="Lato"/>
              <a:cs typeface="Lato"/>
              <a:sym typeface="Lato"/>
            </a:endParaRPr>
          </a:p>
        </p:txBody>
      </p:sp>
      <p:cxnSp>
        <p:nvCxnSpPr>
          <p:cNvPr id="962" name="Google Shape;962;p87"/>
          <p:cNvCxnSpPr>
            <a:stCxn id="956" idx="3"/>
            <a:endCxn id="958" idx="1"/>
          </p:cNvCxnSpPr>
          <p:nvPr/>
        </p:nvCxnSpPr>
        <p:spPr>
          <a:xfrm flipH="1" rot="10800000">
            <a:off x="3541525" y="1642900"/>
            <a:ext cx="3016200" cy="10092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87"/>
          <p:cNvCxnSpPr>
            <a:stCxn id="960" idx="3"/>
            <a:endCxn id="957" idx="3"/>
          </p:cNvCxnSpPr>
          <p:nvPr/>
        </p:nvCxnSpPr>
        <p:spPr>
          <a:xfrm flipH="1">
            <a:off x="3541573" y="3310001"/>
            <a:ext cx="3567300" cy="60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88"/>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969" name="Google Shape;969;p88"/>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una variable de sesión y leerla desde un servlet.</a:t>
            </a:r>
            <a:endParaRPr b="1" sz="1300">
              <a:solidFill>
                <a:schemeClr val="lt1"/>
              </a:solidFill>
              <a:latin typeface="Comfortaa"/>
              <a:ea typeface="Comfortaa"/>
              <a:cs typeface="Comfortaa"/>
              <a:sym typeface="Comforta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89"/>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975" name="Google Shape;975;p89"/>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9"/>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a:t>
            </a:r>
            <a:r>
              <a:rPr b="1" lang="es" sz="1300">
                <a:solidFill>
                  <a:schemeClr val="lt1"/>
                </a:solidFill>
                <a:latin typeface="Comfortaa"/>
                <a:ea typeface="Comfortaa"/>
                <a:cs typeface="Comfortaa"/>
                <a:sym typeface="Comfortaa"/>
              </a:rPr>
              <a:t>variable de sesion con servlet</a:t>
            </a:r>
            <a:r>
              <a:rPr b="1" lang="es" sz="1300">
                <a:solidFill>
                  <a:schemeClr val="lt1"/>
                </a:solidFill>
                <a:latin typeface="Comfortaa"/>
                <a:ea typeface="Comfortaa"/>
                <a:cs typeface="Comfortaa"/>
                <a:sym typeface="Comfortaa"/>
              </a:rPr>
              <a:t>.</a:t>
            </a:r>
            <a:endParaRPr b="1" sz="1300">
              <a:solidFill>
                <a:schemeClr val="lt1"/>
              </a:solidFill>
              <a:latin typeface="Comfortaa"/>
              <a:ea typeface="Comfortaa"/>
              <a:cs typeface="Comfortaa"/>
              <a:sym typeface="Comforta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90"/>
          <p:cNvPicPr preferRelativeResize="0"/>
          <p:nvPr/>
        </p:nvPicPr>
        <p:blipFill>
          <a:blip r:embed="rId3">
            <a:alphaModFix/>
          </a:blip>
          <a:stretch>
            <a:fillRect/>
          </a:stretch>
        </p:blipFill>
        <p:spPr>
          <a:xfrm>
            <a:off x="152400" y="472550"/>
            <a:ext cx="8839200" cy="1719991"/>
          </a:xfrm>
          <a:prstGeom prst="rect">
            <a:avLst/>
          </a:prstGeom>
          <a:noFill/>
          <a:ln>
            <a:noFill/>
          </a:ln>
        </p:spPr>
      </p:pic>
      <p:pic>
        <p:nvPicPr>
          <p:cNvPr id="982" name="Google Shape;982;p90"/>
          <p:cNvPicPr preferRelativeResize="0"/>
          <p:nvPr/>
        </p:nvPicPr>
        <p:blipFill>
          <a:blip r:embed="rId4">
            <a:alphaModFix/>
          </a:blip>
          <a:stretch>
            <a:fillRect/>
          </a:stretch>
        </p:blipFill>
        <p:spPr>
          <a:xfrm>
            <a:off x="888700" y="2707766"/>
            <a:ext cx="6953250" cy="1895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91"/>
          <p:cNvPicPr preferRelativeResize="0"/>
          <p:nvPr/>
        </p:nvPicPr>
        <p:blipFill>
          <a:blip r:embed="rId3">
            <a:alphaModFix/>
          </a:blip>
          <a:stretch>
            <a:fillRect/>
          </a:stretch>
        </p:blipFill>
        <p:spPr>
          <a:xfrm>
            <a:off x="1857375" y="355150"/>
            <a:ext cx="5429250" cy="1838325"/>
          </a:xfrm>
          <a:prstGeom prst="rect">
            <a:avLst/>
          </a:prstGeom>
          <a:noFill/>
          <a:ln>
            <a:noFill/>
          </a:ln>
        </p:spPr>
      </p:pic>
      <p:pic>
        <p:nvPicPr>
          <p:cNvPr id="988" name="Google Shape;988;p91"/>
          <p:cNvPicPr preferRelativeResize="0"/>
          <p:nvPr/>
        </p:nvPicPr>
        <p:blipFill>
          <a:blip r:embed="rId4">
            <a:alphaModFix/>
          </a:blip>
          <a:stretch>
            <a:fillRect/>
          </a:stretch>
        </p:blipFill>
        <p:spPr>
          <a:xfrm>
            <a:off x="152400" y="2644675"/>
            <a:ext cx="8839201" cy="182157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 tiempo de programar un login de verdad con Sessions.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93"/>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999" name="Google Shape;999;p93"/>
          <p:cNvSpPr txBox="1"/>
          <p:nvPr/>
        </p:nvSpPr>
        <p:spPr>
          <a:xfrm>
            <a:off x="816863" y="332638"/>
            <a:ext cx="727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crear el login usando HttpSession. Modificaremos el proyecto de login con cookies.</a:t>
            </a:r>
            <a:endParaRPr b="1" sz="1300">
              <a:solidFill>
                <a:schemeClr val="lt1"/>
              </a:solidFill>
              <a:latin typeface="Comfortaa"/>
              <a:ea typeface="Comfortaa"/>
              <a:cs typeface="Comfortaa"/>
              <a:sym typeface="Comforta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94"/>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005" name="Google Shape;1005;p94"/>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4"/>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creado un login con sesiones.</a:t>
            </a:r>
            <a:endParaRPr b="1" sz="1300">
              <a:solidFill>
                <a:schemeClr val="lt1"/>
              </a:solidFill>
              <a:latin typeface="Comfortaa"/>
              <a:ea typeface="Comfortaa"/>
              <a:cs typeface="Comfortaa"/>
              <a:sym typeface="Comforta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Limitaciones Cookies</a:t>
            </a:r>
            <a:endParaRPr b="1" sz="1900">
              <a:latin typeface="Lato"/>
              <a:ea typeface="Lato"/>
              <a:cs typeface="Lato"/>
              <a:sym typeface="Lato"/>
            </a:endParaRPr>
          </a:p>
        </p:txBody>
      </p:sp>
      <p:sp>
        <p:nvSpPr>
          <p:cNvPr id="1012" name="Google Shape;1012;p95"/>
          <p:cNvSpPr/>
          <p:nvPr/>
        </p:nvSpPr>
        <p:spPr>
          <a:xfrm>
            <a:off x="589350" y="2057400"/>
            <a:ext cx="1703700" cy="557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CLAVE</a:t>
            </a:r>
            <a:endParaRPr>
              <a:solidFill>
                <a:schemeClr val="lt1"/>
              </a:solidFill>
            </a:endParaRPr>
          </a:p>
        </p:txBody>
      </p:sp>
      <p:sp>
        <p:nvSpPr>
          <p:cNvPr id="1013" name="Google Shape;1013;p95"/>
          <p:cNvSpPr/>
          <p:nvPr/>
        </p:nvSpPr>
        <p:spPr>
          <a:xfrm>
            <a:off x="2293050" y="2057400"/>
            <a:ext cx="1703700" cy="5571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VALOR</a:t>
            </a:r>
            <a:endParaRPr>
              <a:solidFill>
                <a:srgbClr val="FFFFFF"/>
              </a:solidFill>
            </a:endParaRPr>
          </a:p>
        </p:txBody>
      </p:sp>
      <p:sp>
        <p:nvSpPr>
          <p:cNvPr id="1014" name="Google Shape;1014;p95"/>
          <p:cNvSpPr/>
          <p:nvPr/>
        </p:nvSpPr>
        <p:spPr>
          <a:xfrm>
            <a:off x="6429375" y="2646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5"/>
          <p:cNvSpPr/>
          <p:nvPr/>
        </p:nvSpPr>
        <p:spPr>
          <a:xfrm>
            <a:off x="6860375" y="3077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5"/>
          <p:cNvSpPr/>
          <p:nvPr/>
        </p:nvSpPr>
        <p:spPr>
          <a:xfrm>
            <a:off x="7340175" y="2571750"/>
            <a:ext cx="910800" cy="90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5"/>
          <p:cNvSpPr/>
          <p:nvPr/>
        </p:nvSpPr>
        <p:spPr>
          <a:xfrm>
            <a:off x="5143500" y="733650"/>
            <a:ext cx="1007400" cy="1017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Objeto</a:t>
            </a:r>
            <a:endParaRPr/>
          </a:p>
        </p:txBody>
      </p:sp>
      <p:sp>
        <p:nvSpPr>
          <p:cNvPr id="1018" name="Google Shape;1018;p95"/>
          <p:cNvSpPr/>
          <p:nvPr/>
        </p:nvSpPr>
        <p:spPr>
          <a:xfrm>
            <a:off x="4168400" y="3214675"/>
            <a:ext cx="1210800" cy="114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Compra</a:t>
            </a:r>
            <a:endParaRPr/>
          </a:p>
        </p:txBody>
      </p:sp>
      <p:cxnSp>
        <p:nvCxnSpPr>
          <p:cNvPr id="1019" name="Google Shape;1019;p95"/>
          <p:cNvCxnSpPr>
            <a:stCxn id="1017" idx="6"/>
            <a:endCxn id="1014" idx="7"/>
          </p:cNvCxnSpPr>
          <p:nvPr/>
        </p:nvCxnSpPr>
        <p:spPr>
          <a:xfrm>
            <a:off x="6150900" y="1242600"/>
            <a:ext cx="1056000" cy="1536000"/>
          </a:xfrm>
          <a:prstGeom prst="straightConnector1">
            <a:avLst/>
          </a:prstGeom>
          <a:noFill/>
          <a:ln cap="flat" cmpd="sng" w="9525">
            <a:solidFill>
              <a:schemeClr val="dk2"/>
            </a:solidFill>
            <a:prstDash val="solid"/>
            <a:round/>
            <a:headEnd len="med" w="med" type="none"/>
            <a:tailEnd len="med" w="med" type="triangle"/>
          </a:ln>
        </p:spPr>
      </p:cxnSp>
      <p:cxnSp>
        <p:nvCxnSpPr>
          <p:cNvPr id="1020" name="Google Shape;1020;p95"/>
          <p:cNvCxnSpPr>
            <a:stCxn id="1015" idx="2"/>
            <a:endCxn id="1018" idx="6"/>
          </p:cNvCxnSpPr>
          <p:nvPr/>
        </p:nvCxnSpPr>
        <p:spPr>
          <a:xfrm flipH="1">
            <a:off x="5379275" y="3527750"/>
            <a:ext cx="1481100" cy="260100"/>
          </a:xfrm>
          <a:prstGeom prst="straightConnector1">
            <a:avLst/>
          </a:prstGeom>
          <a:noFill/>
          <a:ln cap="flat" cmpd="sng" w="9525">
            <a:solidFill>
              <a:schemeClr val="dk2"/>
            </a:solidFill>
            <a:prstDash val="solid"/>
            <a:round/>
            <a:headEnd len="med" w="med" type="none"/>
            <a:tailEnd len="med" w="med" type="triangle"/>
          </a:ln>
        </p:spPr>
      </p:cxnSp>
      <p:sp>
        <p:nvSpPr>
          <p:cNvPr id="1021" name="Google Shape;1021;p95"/>
          <p:cNvSpPr txBox="1"/>
          <p:nvPr/>
        </p:nvSpPr>
        <p:spPr>
          <a:xfrm>
            <a:off x="6933000" y="40719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Productos</a:t>
            </a:r>
            <a:endParaRPr>
              <a:latin typeface="Lato"/>
              <a:ea typeface="Lato"/>
              <a:cs typeface="Lato"/>
              <a:sym typeface="Lato"/>
            </a:endParaRPr>
          </a:p>
        </p:txBody>
      </p:sp>
      <p:sp>
        <p:nvSpPr>
          <p:cNvPr id="1022" name="Google Shape;1022;p95"/>
          <p:cNvSpPr txBox="1"/>
          <p:nvPr/>
        </p:nvSpPr>
        <p:spPr>
          <a:xfrm>
            <a:off x="589350" y="3204500"/>
            <a:ext cx="247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Lato"/>
                <a:ea typeface="Lato"/>
                <a:cs typeface="Lato"/>
                <a:sym typeface="Lato"/>
              </a:rPr>
              <a:t>Agregaremos una lista de productos.</a:t>
            </a:r>
            <a:endParaRPr sz="3000">
              <a:latin typeface="Lato"/>
              <a:ea typeface="Lato"/>
              <a:cs typeface="Lato"/>
              <a:sym typeface="Lato"/>
            </a:endParaRPr>
          </a:p>
        </p:txBody>
      </p:sp>
      <p:cxnSp>
        <p:nvCxnSpPr>
          <p:cNvPr id="1023" name="Google Shape;1023;p95"/>
          <p:cNvCxnSpPr>
            <a:stCxn id="1018" idx="2"/>
            <a:endCxn id="1013" idx="2"/>
          </p:cNvCxnSpPr>
          <p:nvPr/>
        </p:nvCxnSpPr>
        <p:spPr>
          <a:xfrm rot="10800000">
            <a:off x="3144800" y="2614375"/>
            <a:ext cx="1023600" cy="117360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95"/>
          <p:cNvCxnSpPr/>
          <p:nvPr/>
        </p:nvCxnSpPr>
        <p:spPr>
          <a:xfrm>
            <a:off x="3180000" y="3115975"/>
            <a:ext cx="981900" cy="85500"/>
          </a:xfrm>
          <a:prstGeom prst="straightConnector1">
            <a:avLst/>
          </a:prstGeom>
          <a:noFill/>
          <a:ln cap="flat" cmpd="sng" w="9525">
            <a:solidFill>
              <a:srgbClr val="FF0000"/>
            </a:solidFill>
            <a:prstDash val="solid"/>
            <a:round/>
            <a:headEnd len="med" w="med" type="none"/>
            <a:tailEnd len="med" w="med" type="none"/>
          </a:ln>
        </p:spPr>
      </p:cxnSp>
      <p:cxnSp>
        <p:nvCxnSpPr>
          <p:cNvPr id="1025" name="Google Shape;1025;p95"/>
          <p:cNvCxnSpPr/>
          <p:nvPr/>
        </p:nvCxnSpPr>
        <p:spPr>
          <a:xfrm flipH="1">
            <a:off x="3372125" y="2870550"/>
            <a:ext cx="544200" cy="597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6"/>
          <p:cNvSpPr txBox="1"/>
          <p:nvPr>
            <p:ph type="title"/>
          </p:nvPr>
        </p:nvSpPr>
        <p:spPr>
          <a:xfrm>
            <a:off x="729450" y="2056375"/>
            <a:ext cx="604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Java Servlet Page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5"/>
          <p:cNvPicPr preferRelativeResize="0"/>
          <p:nvPr/>
        </p:nvPicPr>
        <p:blipFill>
          <a:blip r:embed="rId3">
            <a:alphaModFix/>
          </a:blip>
          <a:stretch>
            <a:fillRect/>
          </a:stretch>
        </p:blipFill>
        <p:spPr>
          <a:xfrm>
            <a:off x="452175" y="508675"/>
            <a:ext cx="8239656" cy="4634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un JSP</a:t>
            </a:r>
            <a:endParaRPr/>
          </a:p>
        </p:txBody>
      </p:sp>
      <p:sp>
        <p:nvSpPr>
          <p:cNvPr id="1036" name="Google Shape;1036;p97"/>
          <p:cNvSpPr txBox="1"/>
          <p:nvPr/>
        </p:nvSpPr>
        <p:spPr>
          <a:xfrm>
            <a:off x="819175" y="1884563"/>
            <a:ext cx="727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Una página HTML con código java incrustado en el.</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Puede incluir contenido </a:t>
            </a:r>
            <a:r>
              <a:rPr b="1" lang="es" sz="1300">
                <a:latin typeface="Comfortaa"/>
                <a:ea typeface="Comfortaa"/>
                <a:cs typeface="Comfortaa"/>
                <a:sym typeface="Comfortaa"/>
              </a:rPr>
              <a:t>dinámico</a:t>
            </a:r>
            <a:r>
              <a:rPr b="1" lang="es" sz="1300">
                <a:latin typeface="Comfortaa"/>
                <a:ea typeface="Comfortaa"/>
                <a:cs typeface="Comfortaa"/>
                <a:sym typeface="Comfortaa"/>
              </a:rPr>
              <a:t> desde Java.</a:t>
            </a:r>
            <a:endParaRPr b="1" sz="1300">
              <a:latin typeface="Comfortaa"/>
              <a:ea typeface="Comfortaa"/>
              <a:cs typeface="Comfortaa"/>
              <a:sym typeface="Comfortaa"/>
            </a:endParaRPr>
          </a:p>
          <a:p>
            <a:pPr indent="0" lvl="0" marL="0" rtl="0" algn="l">
              <a:spcBef>
                <a:spcPts val="0"/>
              </a:spcBef>
              <a:spcAft>
                <a:spcPts val="0"/>
              </a:spcAft>
              <a:buNone/>
            </a:pPr>
            <a:r>
              <a:rPr b="1" lang="es" sz="1300">
                <a:latin typeface="Comfortaa"/>
                <a:ea typeface="Comfortaa"/>
                <a:cs typeface="Comfortaa"/>
                <a:sym typeface="Comfortaa"/>
              </a:rPr>
              <a:t>Y para de contar.</a:t>
            </a:r>
            <a:endParaRPr b="1" sz="1300">
              <a:latin typeface="Comfortaa"/>
              <a:ea typeface="Comfortaa"/>
              <a:cs typeface="Comfortaa"/>
              <a:sym typeface="Comforta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8"/>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042" name="Google Shape;1042;p98"/>
          <p:cNvSpPr/>
          <p:nvPr/>
        </p:nvSpPr>
        <p:spPr>
          <a:xfrm>
            <a:off x="3450500" y="1382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8"/>
          <p:cNvSpPr txBox="1"/>
          <p:nvPr/>
        </p:nvSpPr>
        <p:spPr>
          <a:xfrm>
            <a:off x="4329200" y="1539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044" name="Google Shape;1044;p98"/>
          <p:cNvSpPr/>
          <p:nvPr/>
        </p:nvSpPr>
        <p:spPr>
          <a:xfrm>
            <a:off x="3716550" y="2112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45" name="Google Shape;1045;p98"/>
          <p:cNvSpPr/>
          <p:nvPr/>
        </p:nvSpPr>
        <p:spPr>
          <a:xfrm>
            <a:off x="3716550" y="2571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46" name="Google Shape;1046;p98"/>
          <p:cNvSpPr/>
          <p:nvPr/>
        </p:nvSpPr>
        <p:spPr>
          <a:xfrm>
            <a:off x="3716450" y="3031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047" name="Google Shape;1047;p98"/>
          <p:cNvSpPr/>
          <p:nvPr/>
        </p:nvSpPr>
        <p:spPr>
          <a:xfrm>
            <a:off x="3716550" y="3490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48" name="Google Shape;1048;p98"/>
          <p:cNvSpPr/>
          <p:nvPr/>
        </p:nvSpPr>
        <p:spPr>
          <a:xfrm>
            <a:off x="3716450" y="3950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49" name="Google Shape;1049;p98"/>
          <p:cNvSpPr txBox="1"/>
          <p:nvPr/>
        </p:nvSpPr>
        <p:spPr>
          <a:xfrm>
            <a:off x="867550" y="2834700"/>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50" name="Google Shape;1050;p98"/>
          <p:cNvCxnSpPr>
            <a:stCxn id="1049" idx="3"/>
            <a:endCxn id="1044" idx="1"/>
          </p:cNvCxnSpPr>
          <p:nvPr/>
        </p:nvCxnSpPr>
        <p:spPr>
          <a:xfrm flipH="1" rot="10800000">
            <a:off x="1846150" y="2317950"/>
            <a:ext cx="1870500" cy="74760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98"/>
          <p:cNvCxnSpPr>
            <a:stCxn id="1049" idx="3"/>
            <a:endCxn id="1045" idx="1"/>
          </p:cNvCxnSpPr>
          <p:nvPr/>
        </p:nvCxnSpPr>
        <p:spPr>
          <a:xfrm flipH="1" rot="10800000">
            <a:off x="1846150" y="2777250"/>
            <a:ext cx="1870500" cy="2883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98"/>
          <p:cNvCxnSpPr>
            <a:stCxn id="1049" idx="3"/>
            <a:endCxn id="1047" idx="1"/>
          </p:cNvCxnSpPr>
          <p:nvPr/>
        </p:nvCxnSpPr>
        <p:spPr>
          <a:xfrm>
            <a:off x="1846150" y="3065550"/>
            <a:ext cx="1870500" cy="630900"/>
          </a:xfrm>
          <a:prstGeom prst="straightConnector1">
            <a:avLst/>
          </a:prstGeom>
          <a:noFill/>
          <a:ln cap="flat" cmpd="sng" w="9525">
            <a:solidFill>
              <a:schemeClr val="dk2"/>
            </a:solidFill>
            <a:prstDash val="solid"/>
            <a:round/>
            <a:headEnd len="med" w="med" type="none"/>
            <a:tailEnd len="med" w="med" type="triangle"/>
          </a:ln>
        </p:spPr>
      </p:cxnSp>
      <p:cxnSp>
        <p:nvCxnSpPr>
          <p:cNvPr id="1053" name="Google Shape;1053;p98"/>
          <p:cNvCxnSpPr>
            <a:stCxn id="1049" idx="3"/>
            <a:endCxn id="1048" idx="1"/>
          </p:cNvCxnSpPr>
          <p:nvPr/>
        </p:nvCxnSpPr>
        <p:spPr>
          <a:xfrm>
            <a:off x="1846150" y="3065550"/>
            <a:ext cx="1870200" cy="1090500"/>
          </a:xfrm>
          <a:prstGeom prst="straightConnector1">
            <a:avLst/>
          </a:prstGeom>
          <a:noFill/>
          <a:ln cap="flat" cmpd="sng" w="9525">
            <a:solidFill>
              <a:schemeClr val="dk2"/>
            </a:solidFill>
            <a:prstDash val="solid"/>
            <a:round/>
            <a:headEnd len="med" w="med" type="none"/>
            <a:tailEnd len="med" w="med" type="triangle"/>
          </a:ln>
        </p:spPr>
      </p:cxnSp>
      <p:sp>
        <p:nvSpPr>
          <p:cNvPr id="1054" name="Google Shape;1054;p98"/>
          <p:cNvSpPr txBox="1"/>
          <p:nvPr/>
        </p:nvSpPr>
        <p:spPr>
          <a:xfrm>
            <a:off x="7497450" y="3006075"/>
            <a:ext cx="97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55" name="Google Shape;1055;p98"/>
          <p:cNvCxnSpPr>
            <a:endCxn id="1046" idx="3"/>
          </p:cNvCxnSpPr>
          <p:nvPr/>
        </p:nvCxnSpPr>
        <p:spPr>
          <a:xfrm rot="10800000">
            <a:off x="5627150" y="3236925"/>
            <a:ext cx="187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Donde se procesan los JSP y donde los coloco?</a:t>
            </a:r>
            <a:endParaRPr/>
          </a:p>
        </p:txBody>
      </p:sp>
      <p:sp>
        <p:nvSpPr>
          <p:cNvPr id="1061" name="Google Shape;1061;p99"/>
          <p:cNvSpPr txBox="1"/>
          <p:nvPr/>
        </p:nvSpPr>
        <p:spPr>
          <a:xfrm>
            <a:off x="935400" y="218753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Los JSP son procesados en el servidor. Y como resultado se devuelve una página html con </a:t>
            </a:r>
            <a:r>
              <a:rPr b="1" lang="es" sz="1300">
                <a:latin typeface="Comfortaa"/>
                <a:ea typeface="Comfortaa"/>
                <a:cs typeface="Comfortaa"/>
                <a:sym typeface="Comfortaa"/>
              </a:rPr>
              <a:t>código</a:t>
            </a:r>
            <a:r>
              <a:rPr b="1" lang="es" sz="1300">
                <a:latin typeface="Comfortaa"/>
                <a:ea typeface="Comfortaa"/>
                <a:cs typeface="Comfortaa"/>
                <a:sym typeface="Comfortaa"/>
              </a:rPr>
              <a:t> java entre sectores definidos.</a:t>
            </a:r>
            <a:endParaRPr b="1" sz="1300">
              <a:latin typeface="Comfortaa"/>
              <a:ea typeface="Comfortaa"/>
              <a:cs typeface="Comfortaa"/>
              <a:sym typeface="Comfortaa"/>
            </a:endParaRPr>
          </a:p>
        </p:txBody>
      </p:sp>
      <p:sp>
        <p:nvSpPr>
          <p:cNvPr id="1062" name="Google Shape;1062;p99"/>
          <p:cNvSpPr txBox="1"/>
          <p:nvPr/>
        </p:nvSpPr>
        <p:spPr>
          <a:xfrm>
            <a:off x="935400" y="3189788"/>
            <a:ext cx="727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latin typeface="Comfortaa"/>
                <a:ea typeface="Comfortaa"/>
                <a:cs typeface="Comfortaa"/>
                <a:sym typeface="Comfortaa"/>
              </a:rPr>
              <a:t>Los JSP deben ir dentro de tu carpeta WebContent y solo pueden tener la </a:t>
            </a:r>
            <a:r>
              <a:rPr b="1" lang="es" sz="1300">
                <a:latin typeface="Comfortaa"/>
                <a:ea typeface="Comfortaa"/>
                <a:cs typeface="Comfortaa"/>
                <a:sym typeface="Comfortaa"/>
              </a:rPr>
              <a:t>extensión</a:t>
            </a:r>
            <a:r>
              <a:rPr b="1" lang="es" sz="1300">
                <a:latin typeface="Comfortaa"/>
                <a:ea typeface="Comfortaa"/>
                <a:cs typeface="Comfortaa"/>
                <a:sym typeface="Comfortaa"/>
              </a:rPr>
              <a:t> .jsp.</a:t>
            </a:r>
            <a:endParaRPr b="1" sz="1300">
              <a:latin typeface="Comfortaa"/>
              <a:ea typeface="Comfortaa"/>
              <a:cs typeface="Comfortaa"/>
              <a:sym typeface="Comforta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0"/>
          <p:cNvSpPr/>
          <p:nvPr/>
        </p:nvSpPr>
        <p:spPr>
          <a:xfrm>
            <a:off x="999675" y="3078875"/>
            <a:ext cx="7425000" cy="16608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0"/>
          <p:cNvSpPr/>
          <p:nvPr/>
        </p:nvSpPr>
        <p:spPr>
          <a:xfrm>
            <a:off x="999675" y="1362475"/>
            <a:ext cx="7425000" cy="16608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0"/>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Los JSP</a:t>
            </a:r>
            <a:endParaRPr b="1" sz="1900">
              <a:latin typeface="Lato"/>
              <a:ea typeface="Lato"/>
              <a:cs typeface="Lato"/>
              <a:sym typeface="Lato"/>
            </a:endParaRPr>
          </a:p>
        </p:txBody>
      </p:sp>
      <p:sp>
        <p:nvSpPr>
          <p:cNvPr id="1070" name="Google Shape;1070;p100"/>
          <p:cNvSpPr/>
          <p:nvPr/>
        </p:nvSpPr>
        <p:spPr>
          <a:xfrm>
            <a:off x="1451125" y="1593950"/>
            <a:ext cx="1612500" cy="1191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900">
                <a:solidFill>
                  <a:schemeClr val="lt2"/>
                </a:solidFill>
              </a:rPr>
              <a:t>Servlets</a:t>
            </a:r>
            <a:endParaRPr sz="1900">
              <a:solidFill>
                <a:schemeClr val="lt2"/>
              </a:solidFill>
            </a:endParaRPr>
          </a:p>
          <a:p>
            <a:pPr indent="0" lvl="0" marL="0" rtl="0" algn="l">
              <a:spcBef>
                <a:spcPts val="0"/>
              </a:spcBef>
              <a:spcAft>
                <a:spcPts val="0"/>
              </a:spcAft>
              <a:buNone/>
            </a:pPr>
            <a:r>
              <a:t/>
            </a:r>
            <a:endParaRPr/>
          </a:p>
        </p:txBody>
      </p:sp>
      <p:sp>
        <p:nvSpPr>
          <p:cNvPr id="1071" name="Google Shape;1071;p100"/>
          <p:cNvSpPr txBox="1"/>
          <p:nvPr/>
        </p:nvSpPr>
        <p:spPr>
          <a:xfrm>
            <a:off x="4140675" y="151190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Código Java</a:t>
            </a:r>
            <a:endParaRPr b="1" sz="1800">
              <a:latin typeface="Lato"/>
              <a:ea typeface="Lato"/>
              <a:cs typeface="Lato"/>
              <a:sym typeface="Lato"/>
            </a:endParaRPr>
          </a:p>
        </p:txBody>
      </p:sp>
      <p:sp>
        <p:nvSpPr>
          <p:cNvPr id="1072" name="Google Shape;1072;p100"/>
          <p:cNvSpPr txBox="1"/>
          <p:nvPr/>
        </p:nvSpPr>
        <p:spPr>
          <a:xfrm>
            <a:off x="4140675" y="211745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cxnSp>
        <p:nvCxnSpPr>
          <p:cNvPr id="1073" name="Google Shape;1073;p100"/>
          <p:cNvCxnSpPr>
            <a:stCxn id="1070" idx="6"/>
            <a:endCxn id="1071" idx="1"/>
          </p:cNvCxnSpPr>
          <p:nvPr/>
        </p:nvCxnSpPr>
        <p:spPr>
          <a:xfrm flipH="1" rot="10800000">
            <a:off x="3063625" y="1742900"/>
            <a:ext cx="1077000" cy="446700"/>
          </a:xfrm>
          <a:prstGeom prst="straightConnector1">
            <a:avLst/>
          </a:prstGeom>
          <a:noFill/>
          <a:ln cap="flat" cmpd="sng" w="9525">
            <a:solidFill>
              <a:schemeClr val="dk2"/>
            </a:solidFill>
            <a:prstDash val="solid"/>
            <a:round/>
            <a:headEnd len="med" w="med" type="none"/>
            <a:tailEnd len="med" w="med" type="triangle"/>
          </a:ln>
        </p:spPr>
      </p:cxnSp>
      <p:cxnSp>
        <p:nvCxnSpPr>
          <p:cNvPr id="1074" name="Google Shape;1074;p100"/>
          <p:cNvCxnSpPr>
            <a:stCxn id="1070" idx="6"/>
            <a:endCxn id="1072" idx="1"/>
          </p:cNvCxnSpPr>
          <p:nvPr/>
        </p:nvCxnSpPr>
        <p:spPr>
          <a:xfrm>
            <a:off x="3063625" y="2189600"/>
            <a:ext cx="1077000" cy="1587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00"/>
          <p:cNvSpPr/>
          <p:nvPr/>
        </p:nvSpPr>
        <p:spPr>
          <a:xfrm>
            <a:off x="1503500" y="3273150"/>
            <a:ext cx="1507800" cy="11529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chemeClr val="lt1"/>
                </a:solidFill>
              </a:rPr>
              <a:t>JSP</a:t>
            </a:r>
            <a:endParaRPr sz="2600">
              <a:solidFill>
                <a:schemeClr val="lt1"/>
              </a:solidFill>
            </a:endParaRPr>
          </a:p>
        </p:txBody>
      </p:sp>
      <p:sp>
        <p:nvSpPr>
          <p:cNvPr id="1076" name="Google Shape;1076;p100"/>
          <p:cNvSpPr txBox="1"/>
          <p:nvPr/>
        </p:nvSpPr>
        <p:spPr>
          <a:xfrm>
            <a:off x="4140675" y="3374325"/>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Html</a:t>
            </a:r>
            <a:endParaRPr b="1" sz="1800">
              <a:latin typeface="Lato"/>
              <a:ea typeface="Lato"/>
              <a:cs typeface="Lato"/>
              <a:sym typeface="Lato"/>
            </a:endParaRPr>
          </a:p>
        </p:txBody>
      </p:sp>
      <p:sp>
        <p:nvSpPr>
          <p:cNvPr id="1077" name="Google Shape;1077;p100"/>
          <p:cNvSpPr txBox="1"/>
          <p:nvPr/>
        </p:nvSpPr>
        <p:spPr>
          <a:xfrm>
            <a:off x="4236625" y="3897450"/>
            <a:ext cx="142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Código Java</a:t>
            </a:r>
            <a:endParaRPr b="1" sz="1800">
              <a:latin typeface="Lato"/>
              <a:ea typeface="Lato"/>
              <a:cs typeface="Lato"/>
              <a:sym typeface="Lato"/>
            </a:endParaRPr>
          </a:p>
        </p:txBody>
      </p:sp>
      <p:cxnSp>
        <p:nvCxnSpPr>
          <p:cNvPr id="1078" name="Google Shape;1078;p100"/>
          <p:cNvCxnSpPr>
            <a:stCxn id="1075" idx="3"/>
            <a:endCxn id="1076" idx="1"/>
          </p:cNvCxnSpPr>
          <p:nvPr/>
        </p:nvCxnSpPr>
        <p:spPr>
          <a:xfrm flipH="1" rot="10800000">
            <a:off x="3011300" y="3605100"/>
            <a:ext cx="1129500" cy="24450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100"/>
          <p:cNvCxnSpPr>
            <a:stCxn id="1075" idx="3"/>
            <a:endCxn id="1077" idx="1"/>
          </p:cNvCxnSpPr>
          <p:nvPr/>
        </p:nvCxnSpPr>
        <p:spPr>
          <a:xfrm>
            <a:off x="3011300" y="3849600"/>
            <a:ext cx="1225200" cy="278700"/>
          </a:xfrm>
          <a:prstGeom prst="straightConnector1">
            <a:avLst/>
          </a:prstGeom>
          <a:noFill/>
          <a:ln cap="flat" cmpd="sng" w="9525">
            <a:solidFill>
              <a:schemeClr val="dk2"/>
            </a:solidFill>
            <a:prstDash val="solid"/>
            <a:round/>
            <a:headEnd len="med" w="med" type="none"/>
            <a:tailEnd len="med" w="med" type="triangle"/>
          </a:ln>
        </p:spPr>
      </p:cxnSp>
      <p:sp>
        <p:nvSpPr>
          <p:cNvPr id="1080" name="Google Shape;1080;p100"/>
          <p:cNvSpPr txBox="1"/>
          <p:nvPr/>
        </p:nvSpPr>
        <p:spPr>
          <a:xfrm>
            <a:off x="6034350" y="1727900"/>
            <a:ext cx="272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Lato"/>
                <a:ea typeface="Lato"/>
                <a:cs typeface="Lato"/>
                <a:sym typeface="Lato"/>
              </a:rPr>
              <a:t>Control del negocio</a:t>
            </a:r>
            <a:endParaRPr b="1" sz="2400">
              <a:latin typeface="Lato"/>
              <a:ea typeface="Lato"/>
              <a:cs typeface="Lato"/>
              <a:sym typeface="Lato"/>
            </a:endParaRPr>
          </a:p>
        </p:txBody>
      </p:sp>
      <p:sp>
        <p:nvSpPr>
          <p:cNvPr id="1081" name="Google Shape;1081;p100"/>
          <p:cNvSpPr txBox="1"/>
          <p:nvPr/>
        </p:nvSpPr>
        <p:spPr>
          <a:xfrm>
            <a:off x="6034350" y="3603300"/>
            <a:ext cx="171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latin typeface="Lato"/>
                <a:ea typeface="Lato"/>
                <a:cs typeface="Lato"/>
                <a:sym typeface="Lato"/>
              </a:rPr>
              <a:t>Maquetación</a:t>
            </a:r>
            <a:endParaRPr b="1" sz="2000">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1"/>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Java Server Page</a:t>
            </a:r>
            <a:endParaRPr b="1" sz="1900">
              <a:latin typeface="Lato"/>
              <a:ea typeface="Lato"/>
              <a:cs typeface="Lato"/>
              <a:sym typeface="Lato"/>
            </a:endParaRPr>
          </a:p>
        </p:txBody>
      </p:sp>
      <p:sp>
        <p:nvSpPr>
          <p:cNvPr id="1087" name="Google Shape;1087;p101"/>
          <p:cNvSpPr/>
          <p:nvPr/>
        </p:nvSpPr>
        <p:spPr>
          <a:xfrm>
            <a:off x="306350" y="1511550"/>
            <a:ext cx="2442600" cy="336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1"/>
          <p:cNvSpPr txBox="1"/>
          <p:nvPr/>
        </p:nvSpPr>
        <p:spPr>
          <a:xfrm>
            <a:off x="1185050" y="1668800"/>
            <a:ext cx="685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chemeClr val="lt1"/>
                </a:solidFill>
                <a:latin typeface="Lato"/>
                <a:ea typeface="Lato"/>
                <a:cs typeface="Lato"/>
                <a:sym typeface="Lato"/>
              </a:rPr>
              <a:t>JSP</a:t>
            </a:r>
            <a:endParaRPr b="1" sz="2200">
              <a:solidFill>
                <a:schemeClr val="lt1"/>
              </a:solidFill>
              <a:latin typeface="Lato"/>
              <a:ea typeface="Lato"/>
              <a:cs typeface="Lato"/>
              <a:sym typeface="Lato"/>
            </a:endParaRPr>
          </a:p>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1089" name="Google Shape;1089;p101"/>
          <p:cNvSpPr/>
          <p:nvPr/>
        </p:nvSpPr>
        <p:spPr>
          <a:xfrm>
            <a:off x="572400" y="22412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90" name="Google Shape;1090;p101"/>
          <p:cNvSpPr/>
          <p:nvPr/>
        </p:nvSpPr>
        <p:spPr>
          <a:xfrm>
            <a:off x="572400" y="270075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91" name="Google Shape;1091;p101"/>
          <p:cNvSpPr/>
          <p:nvPr/>
        </p:nvSpPr>
        <p:spPr>
          <a:xfrm>
            <a:off x="572300" y="3160275"/>
            <a:ext cx="1910700" cy="41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&lt;%int numero=8%&gt;</a:t>
            </a:r>
            <a:endParaRPr/>
          </a:p>
        </p:txBody>
      </p:sp>
      <p:sp>
        <p:nvSpPr>
          <p:cNvPr id="1092" name="Google Shape;1092;p101"/>
          <p:cNvSpPr/>
          <p:nvPr/>
        </p:nvSpPr>
        <p:spPr>
          <a:xfrm>
            <a:off x="572400" y="3619800"/>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&lt;/body&gt;</a:t>
            </a:r>
            <a:endParaRPr/>
          </a:p>
        </p:txBody>
      </p:sp>
      <p:sp>
        <p:nvSpPr>
          <p:cNvPr id="1093" name="Google Shape;1093;p101"/>
          <p:cNvSpPr/>
          <p:nvPr/>
        </p:nvSpPr>
        <p:spPr>
          <a:xfrm>
            <a:off x="572300" y="4079325"/>
            <a:ext cx="1910700" cy="411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&lt;/html&gt;</a:t>
            </a:r>
            <a:endParaRPr/>
          </a:p>
        </p:txBody>
      </p:sp>
      <p:sp>
        <p:nvSpPr>
          <p:cNvPr id="1094" name="Google Shape;1094;p101"/>
          <p:cNvSpPr/>
          <p:nvPr/>
        </p:nvSpPr>
        <p:spPr>
          <a:xfrm>
            <a:off x="3769413" y="1797800"/>
            <a:ext cx="1330200" cy="118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JSP Compiler</a:t>
            </a:r>
            <a:endParaRPr/>
          </a:p>
        </p:txBody>
      </p:sp>
      <p:sp>
        <p:nvSpPr>
          <p:cNvPr id="1095" name="Google Shape;1095;p101"/>
          <p:cNvSpPr/>
          <p:nvPr/>
        </p:nvSpPr>
        <p:spPr>
          <a:xfrm>
            <a:off x="6385925" y="1709000"/>
            <a:ext cx="1475400" cy="136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chemeClr val="lt2"/>
                </a:solidFill>
              </a:rPr>
              <a:t>Servlet</a:t>
            </a:r>
            <a:endParaRPr sz="2000">
              <a:solidFill>
                <a:schemeClr val="lt2"/>
              </a:solidFill>
            </a:endParaRPr>
          </a:p>
          <a:p>
            <a:pPr indent="0" lvl="0" marL="0" rtl="0" algn="l">
              <a:spcBef>
                <a:spcPts val="0"/>
              </a:spcBef>
              <a:spcAft>
                <a:spcPts val="0"/>
              </a:spcAft>
              <a:buNone/>
            </a:pPr>
            <a:r>
              <a:t/>
            </a:r>
            <a:endParaRPr/>
          </a:p>
        </p:txBody>
      </p:sp>
      <p:pic>
        <p:nvPicPr>
          <p:cNvPr id="1096" name="Google Shape;1096;p101"/>
          <p:cNvPicPr preferRelativeResize="0"/>
          <p:nvPr/>
        </p:nvPicPr>
        <p:blipFill>
          <a:blip r:embed="rId3">
            <a:alphaModFix/>
          </a:blip>
          <a:stretch>
            <a:fillRect/>
          </a:stretch>
        </p:blipFill>
        <p:spPr>
          <a:xfrm>
            <a:off x="5099625" y="3658350"/>
            <a:ext cx="1671000" cy="1253250"/>
          </a:xfrm>
          <a:prstGeom prst="rect">
            <a:avLst/>
          </a:prstGeom>
          <a:noFill/>
          <a:ln>
            <a:noFill/>
          </a:ln>
        </p:spPr>
      </p:pic>
      <p:cxnSp>
        <p:nvCxnSpPr>
          <p:cNvPr id="1097" name="Google Shape;1097;p101"/>
          <p:cNvCxnSpPr>
            <a:stCxn id="1091" idx="3"/>
            <a:endCxn id="1094" idx="2"/>
          </p:cNvCxnSpPr>
          <p:nvPr/>
        </p:nvCxnSpPr>
        <p:spPr>
          <a:xfrm flipH="1" rot="10800000">
            <a:off x="2483000" y="2390325"/>
            <a:ext cx="1286400" cy="975600"/>
          </a:xfrm>
          <a:prstGeom prst="straightConnector1">
            <a:avLst/>
          </a:prstGeom>
          <a:noFill/>
          <a:ln cap="flat" cmpd="sng" w="9525">
            <a:solidFill>
              <a:schemeClr val="dk2"/>
            </a:solidFill>
            <a:prstDash val="solid"/>
            <a:round/>
            <a:headEnd len="med" w="med" type="none"/>
            <a:tailEnd len="med" w="med" type="triangle"/>
          </a:ln>
        </p:spPr>
      </p:cxnSp>
      <p:cxnSp>
        <p:nvCxnSpPr>
          <p:cNvPr id="1098" name="Google Shape;1098;p101"/>
          <p:cNvCxnSpPr>
            <a:stCxn id="1094" idx="6"/>
            <a:endCxn id="1095" idx="2"/>
          </p:cNvCxnSpPr>
          <p:nvPr/>
        </p:nvCxnSpPr>
        <p:spPr>
          <a:xfrm>
            <a:off x="5099613" y="2390300"/>
            <a:ext cx="1286400" cy="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101"/>
          <p:cNvCxnSpPr>
            <a:stCxn id="1095" idx="6"/>
            <a:endCxn id="1096" idx="3"/>
          </p:cNvCxnSpPr>
          <p:nvPr/>
        </p:nvCxnSpPr>
        <p:spPr>
          <a:xfrm flipH="1">
            <a:off x="6770525" y="2390300"/>
            <a:ext cx="1090800" cy="1894800"/>
          </a:xfrm>
          <a:prstGeom prst="bentConnector3">
            <a:avLst>
              <a:gd fmla="val -2183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102"/>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05" name="Google Shape;1105;p102"/>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que muestre un saludo y la fecha de hoy.</a:t>
            </a:r>
            <a:endParaRPr b="1" sz="1300">
              <a:solidFill>
                <a:schemeClr val="lt1"/>
              </a:solidFill>
              <a:latin typeface="Comfortaa"/>
              <a:ea typeface="Comfortaa"/>
              <a:cs typeface="Comfortaa"/>
              <a:sym typeface="Comforta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03"/>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11" name="Google Shape;1111;p103"/>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3"/>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como crear un JSP que </a:t>
            </a:r>
            <a:r>
              <a:rPr b="1" lang="es" sz="1300">
                <a:solidFill>
                  <a:schemeClr val="lt1"/>
                </a:solidFill>
                <a:latin typeface="Comfortaa"/>
                <a:ea typeface="Comfortaa"/>
                <a:cs typeface="Comfortaa"/>
                <a:sym typeface="Comfortaa"/>
              </a:rPr>
              <a:t>mezcla</a:t>
            </a:r>
            <a:r>
              <a:rPr b="1" lang="es" sz="1300">
                <a:solidFill>
                  <a:schemeClr val="lt1"/>
                </a:solidFill>
                <a:latin typeface="Comfortaa"/>
                <a:ea typeface="Comfortaa"/>
                <a:cs typeface="Comfortaa"/>
                <a:sym typeface="Comfortaa"/>
              </a:rPr>
              <a:t> html y código java.</a:t>
            </a:r>
            <a:endParaRPr b="1" sz="1300">
              <a:solidFill>
                <a:schemeClr val="lt1"/>
              </a:solidFill>
              <a:latin typeface="Comfortaa"/>
              <a:ea typeface="Comfortaa"/>
              <a:cs typeface="Comfortaa"/>
              <a:sym typeface="Comforta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104"/>
          <p:cNvPicPr preferRelativeResize="0"/>
          <p:nvPr/>
        </p:nvPicPr>
        <p:blipFill>
          <a:blip r:embed="rId3">
            <a:alphaModFix/>
          </a:blip>
          <a:stretch>
            <a:fillRect/>
          </a:stretch>
        </p:blipFill>
        <p:spPr>
          <a:xfrm>
            <a:off x="152400" y="1430875"/>
            <a:ext cx="8839201" cy="2163850"/>
          </a:xfrm>
          <a:prstGeom prst="rect">
            <a:avLst/>
          </a:prstGeom>
          <a:noFill/>
          <a:ln>
            <a:noFill/>
          </a:ln>
        </p:spPr>
      </p:pic>
      <p:pic>
        <p:nvPicPr>
          <p:cNvPr id="1118" name="Google Shape;1118;p104"/>
          <p:cNvPicPr preferRelativeResize="0"/>
          <p:nvPr/>
        </p:nvPicPr>
        <p:blipFill>
          <a:blip r:embed="rId4">
            <a:alphaModFix/>
          </a:blip>
          <a:stretch>
            <a:fillRect/>
          </a:stretch>
        </p:blipFill>
        <p:spPr>
          <a:xfrm>
            <a:off x="2119313" y="1924050"/>
            <a:ext cx="5210175"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5"/>
          <p:cNvSpPr txBox="1"/>
          <p:nvPr/>
        </p:nvSpPr>
        <p:spPr>
          <a:xfrm>
            <a:off x="306350" y="733650"/>
            <a:ext cx="335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Lato"/>
                <a:ea typeface="Lato"/>
                <a:cs typeface="Lato"/>
                <a:sym typeface="Lato"/>
              </a:rPr>
              <a:t>Request Response JSP</a:t>
            </a:r>
            <a:endParaRPr b="1" sz="1900">
              <a:latin typeface="Lato"/>
              <a:ea typeface="Lato"/>
              <a:cs typeface="Lato"/>
              <a:sym typeface="Lato"/>
            </a:endParaRPr>
          </a:p>
        </p:txBody>
      </p:sp>
      <p:pic>
        <p:nvPicPr>
          <p:cNvPr id="1124" name="Google Shape;1124;p105"/>
          <p:cNvPicPr preferRelativeResize="0"/>
          <p:nvPr/>
        </p:nvPicPr>
        <p:blipFill>
          <a:blip r:embed="rId3">
            <a:alphaModFix/>
          </a:blip>
          <a:stretch>
            <a:fillRect/>
          </a:stretch>
        </p:blipFill>
        <p:spPr>
          <a:xfrm>
            <a:off x="1119800" y="1869225"/>
            <a:ext cx="2327650" cy="1895300"/>
          </a:xfrm>
          <a:prstGeom prst="rect">
            <a:avLst/>
          </a:prstGeom>
          <a:noFill/>
          <a:ln>
            <a:noFill/>
          </a:ln>
        </p:spPr>
      </p:pic>
      <p:sp>
        <p:nvSpPr>
          <p:cNvPr id="1125" name="Google Shape;1125;p105"/>
          <p:cNvSpPr/>
          <p:nvPr/>
        </p:nvSpPr>
        <p:spPr>
          <a:xfrm>
            <a:off x="5675550" y="1934475"/>
            <a:ext cx="2225124" cy="1830060"/>
          </a:xfrm>
          <a:prstGeom prst="flowChartMultidocumen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105"/>
          <p:cNvCxnSpPr>
            <a:stCxn id="1124" idx="3"/>
            <a:endCxn id="1125" idx="1"/>
          </p:cNvCxnSpPr>
          <p:nvPr/>
        </p:nvCxnSpPr>
        <p:spPr>
          <a:xfrm>
            <a:off x="3447450" y="2816875"/>
            <a:ext cx="2228100" cy="32700"/>
          </a:xfrm>
          <a:prstGeom prst="straightConnector1">
            <a:avLst/>
          </a:prstGeom>
          <a:noFill/>
          <a:ln cap="flat" cmpd="sng" w="9525">
            <a:solidFill>
              <a:schemeClr val="dk2"/>
            </a:solidFill>
            <a:prstDash val="solid"/>
            <a:round/>
            <a:headEnd len="med" w="med" type="none"/>
            <a:tailEnd len="med" w="med" type="triangle"/>
          </a:ln>
        </p:spPr>
      </p:cxnSp>
      <p:sp>
        <p:nvSpPr>
          <p:cNvPr id="1127" name="Google Shape;1127;p105"/>
          <p:cNvSpPr txBox="1"/>
          <p:nvPr/>
        </p:nvSpPr>
        <p:spPr>
          <a:xfrm>
            <a:off x="5718225" y="3987800"/>
            <a:ext cx="232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Bucle Números.jsp</a:t>
            </a:r>
            <a:endParaRPr b="1" sz="1800">
              <a:latin typeface="Lato"/>
              <a:ea typeface="Lato"/>
              <a:cs typeface="Lato"/>
              <a:sym typeface="Lato"/>
            </a:endParaRPr>
          </a:p>
        </p:txBody>
      </p:sp>
      <p:sp>
        <p:nvSpPr>
          <p:cNvPr id="1128" name="Google Shape;1128;p105"/>
          <p:cNvSpPr txBox="1"/>
          <p:nvPr/>
        </p:nvSpPr>
        <p:spPr>
          <a:xfrm>
            <a:off x="1467275" y="3987800"/>
            <a:ext cx="183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latin typeface="Lato"/>
                <a:ea typeface="Lato"/>
                <a:cs typeface="Lato"/>
                <a:sym typeface="Lato"/>
              </a:rPr>
              <a:t>Formulario.html</a:t>
            </a:r>
            <a:endParaRPr b="1" sz="1800">
              <a:latin typeface="Lato"/>
              <a:ea typeface="Lato"/>
              <a:cs typeface="Lato"/>
              <a:sym typeface="La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p106"/>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34" name="Google Shape;1134;p106"/>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que cumpla con el requerimiento anterior.</a:t>
            </a:r>
            <a:endParaRPr b="1" sz="1300">
              <a:solidFill>
                <a:schemeClr val="lt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395650" y="516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JEE </a:t>
            </a:r>
            <a:endParaRPr/>
          </a:p>
        </p:txBody>
      </p:sp>
      <p:sp>
        <p:nvSpPr>
          <p:cNvPr id="238" name="Google Shape;238;p26"/>
          <p:cNvSpPr txBox="1"/>
          <p:nvPr/>
        </p:nvSpPr>
        <p:spPr>
          <a:xfrm>
            <a:off x="3828250" y="2702675"/>
            <a:ext cx="5122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Comfortaa"/>
                <a:ea typeface="Comfortaa"/>
                <a:cs typeface="Comfortaa"/>
                <a:sym typeface="Comfortaa"/>
              </a:rPr>
              <a:t>Java </a:t>
            </a:r>
            <a:r>
              <a:rPr b="1" lang="es" sz="1900">
                <a:latin typeface="Comfortaa"/>
                <a:ea typeface="Comfortaa"/>
                <a:cs typeface="Comfortaa"/>
                <a:sym typeface="Comfortaa"/>
              </a:rPr>
              <a:t>Enterprise</a:t>
            </a:r>
            <a:r>
              <a:rPr b="1" lang="es" sz="1900">
                <a:latin typeface="Comfortaa"/>
                <a:ea typeface="Comfortaa"/>
                <a:cs typeface="Comfortaa"/>
                <a:sym typeface="Comfortaa"/>
              </a:rPr>
              <a:t> Edition es una especificación para la construcción de grandes sistemas empresariales.</a:t>
            </a:r>
            <a:endParaRPr b="1" sz="1900">
              <a:latin typeface="Comfortaa"/>
              <a:ea typeface="Comfortaa"/>
              <a:cs typeface="Comfortaa"/>
              <a:sym typeface="Comfortaa"/>
            </a:endParaRPr>
          </a:p>
        </p:txBody>
      </p:sp>
      <p:sp>
        <p:nvSpPr>
          <p:cNvPr id="239" name="Google Shape;239;p26"/>
          <p:cNvSpPr/>
          <p:nvPr/>
        </p:nvSpPr>
        <p:spPr>
          <a:xfrm>
            <a:off x="348150" y="2097875"/>
            <a:ext cx="3084300" cy="24900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txBox="1"/>
          <p:nvPr/>
        </p:nvSpPr>
        <p:spPr>
          <a:xfrm>
            <a:off x="273300" y="1312250"/>
            <a:ext cx="85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Los sistemas empresariales necesitan de ciertas </a:t>
            </a:r>
            <a:r>
              <a:rPr b="1" lang="es">
                <a:latin typeface="Comfortaa"/>
                <a:ea typeface="Comfortaa"/>
                <a:cs typeface="Comfortaa"/>
                <a:sym typeface="Comfortaa"/>
              </a:rPr>
              <a:t>características</a:t>
            </a:r>
            <a:r>
              <a:rPr b="1" lang="es">
                <a:latin typeface="Comfortaa"/>
                <a:ea typeface="Comfortaa"/>
                <a:cs typeface="Comfortaa"/>
                <a:sym typeface="Comfortaa"/>
              </a:rPr>
              <a:t> especiales, como por ejemplo:</a:t>
            </a:r>
            <a:endParaRPr b="1">
              <a:latin typeface="Comfortaa"/>
              <a:ea typeface="Comfortaa"/>
              <a:cs typeface="Comfortaa"/>
              <a:sym typeface="Comfortaa"/>
            </a:endParaRPr>
          </a:p>
        </p:txBody>
      </p:sp>
      <p:sp>
        <p:nvSpPr>
          <p:cNvPr id="241" name="Google Shape;241;p26"/>
          <p:cNvSpPr/>
          <p:nvPr/>
        </p:nvSpPr>
        <p:spPr>
          <a:xfrm>
            <a:off x="395650" y="2293650"/>
            <a:ext cx="2181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APLICACIONES WEB</a:t>
            </a:r>
            <a:endParaRPr>
              <a:solidFill>
                <a:schemeClr val="lt1"/>
              </a:solidFill>
            </a:endParaRPr>
          </a:p>
        </p:txBody>
      </p:sp>
      <p:sp>
        <p:nvSpPr>
          <p:cNvPr id="242" name="Google Shape;242;p26"/>
          <p:cNvSpPr/>
          <p:nvPr/>
        </p:nvSpPr>
        <p:spPr>
          <a:xfrm>
            <a:off x="395650" y="2702675"/>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TRANSACCIONES SEGURAS</a:t>
            </a:r>
            <a:endParaRPr>
              <a:solidFill>
                <a:schemeClr val="lt1"/>
              </a:solidFill>
            </a:endParaRPr>
          </a:p>
        </p:txBody>
      </p:sp>
      <p:sp>
        <p:nvSpPr>
          <p:cNvPr id="243" name="Google Shape;243;p26"/>
          <p:cNvSpPr/>
          <p:nvPr/>
        </p:nvSpPr>
        <p:spPr>
          <a:xfrm>
            <a:off x="395650" y="3111700"/>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ALTA DISPONIBILIDAD</a:t>
            </a:r>
            <a:endParaRPr>
              <a:solidFill>
                <a:schemeClr val="lt1"/>
              </a:solidFill>
            </a:endParaRPr>
          </a:p>
        </p:txBody>
      </p:sp>
      <p:sp>
        <p:nvSpPr>
          <p:cNvPr id="244" name="Google Shape;244;p26"/>
          <p:cNvSpPr/>
          <p:nvPr/>
        </p:nvSpPr>
        <p:spPr>
          <a:xfrm>
            <a:off x="395650" y="3520725"/>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ESCALABILIDAD</a:t>
            </a:r>
            <a:endParaRPr>
              <a:solidFill>
                <a:schemeClr val="lt1"/>
              </a:solidFill>
            </a:endParaRPr>
          </a:p>
        </p:txBody>
      </p:sp>
      <p:sp>
        <p:nvSpPr>
          <p:cNvPr id="245" name="Google Shape;245;p26"/>
          <p:cNvSpPr/>
          <p:nvPr/>
        </p:nvSpPr>
        <p:spPr>
          <a:xfrm>
            <a:off x="395650" y="3929750"/>
            <a:ext cx="2769600" cy="278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SEGURIDAD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07"/>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40" name="Google Shape;1140;p107"/>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7"/>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como crear un JSP que </a:t>
            </a:r>
            <a:r>
              <a:rPr b="1" lang="es" sz="1300">
                <a:solidFill>
                  <a:schemeClr val="lt1"/>
                </a:solidFill>
                <a:latin typeface="Comfortaa"/>
                <a:ea typeface="Comfortaa"/>
                <a:cs typeface="Comfortaa"/>
                <a:sym typeface="Comfortaa"/>
              </a:rPr>
              <a:t>muestra</a:t>
            </a:r>
            <a:r>
              <a:rPr b="1" lang="es" sz="1300">
                <a:solidFill>
                  <a:schemeClr val="lt1"/>
                </a:solidFill>
                <a:latin typeface="Comfortaa"/>
                <a:ea typeface="Comfortaa"/>
                <a:cs typeface="Comfortaa"/>
                <a:sym typeface="Comfortaa"/>
              </a:rPr>
              <a:t> una </a:t>
            </a:r>
            <a:r>
              <a:rPr b="1" lang="es" sz="1300">
                <a:solidFill>
                  <a:schemeClr val="lt1"/>
                </a:solidFill>
                <a:latin typeface="Comfortaa"/>
                <a:ea typeface="Comfortaa"/>
                <a:cs typeface="Comfortaa"/>
                <a:sym typeface="Comfortaa"/>
              </a:rPr>
              <a:t>iteración</a:t>
            </a:r>
            <a:r>
              <a:rPr b="1" lang="es" sz="1300">
                <a:solidFill>
                  <a:schemeClr val="lt1"/>
                </a:solidFill>
                <a:latin typeface="Comfortaa"/>
                <a:ea typeface="Comfortaa"/>
                <a:cs typeface="Comfortaa"/>
                <a:sym typeface="Comfortaa"/>
              </a:rPr>
              <a:t> de </a:t>
            </a:r>
            <a:r>
              <a:rPr b="1" lang="es" sz="1300">
                <a:solidFill>
                  <a:schemeClr val="lt1"/>
                </a:solidFill>
                <a:latin typeface="Comfortaa"/>
                <a:ea typeface="Comfortaa"/>
                <a:cs typeface="Comfortaa"/>
                <a:sym typeface="Comfortaa"/>
              </a:rPr>
              <a:t>números</a:t>
            </a:r>
            <a:r>
              <a:rPr b="1" lang="es" sz="1300">
                <a:solidFill>
                  <a:schemeClr val="lt1"/>
                </a:solidFill>
                <a:latin typeface="Comfortaa"/>
                <a:ea typeface="Comfortaa"/>
                <a:cs typeface="Comfortaa"/>
                <a:sym typeface="Comfortaa"/>
              </a:rPr>
              <a:t>.</a:t>
            </a:r>
            <a:endParaRPr b="1" sz="1300">
              <a:solidFill>
                <a:schemeClr val="lt1"/>
              </a:solidFill>
              <a:latin typeface="Comfortaa"/>
              <a:ea typeface="Comfortaa"/>
              <a:cs typeface="Comfortaa"/>
              <a:sym typeface="Comforta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08"/>
          <p:cNvPicPr preferRelativeResize="0"/>
          <p:nvPr/>
        </p:nvPicPr>
        <p:blipFill>
          <a:blip r:embed="rId3">
            <a:alphaModFix/>
          </a:blip>
          <a:stretch>
            <a:fillRect/>
          </a:stretch>
        </p:blipFill>
        <p:spPr>
          <a:xfrm>
            <a:off x="181975" y="1297025"/>
            <a:ext cx="8839200" cy="2549447"/>
          </a:xfrm>
          <a:prstGeom prst="rect">
            <a:avLst/>
          </a:prstGeom>
          <a:noFill/>
          <a:ln>
            <a:noFill/>
          </a:ln>
        </p:spPr>
      </p:pic>
      <p:pic>
        <p:nvPicPr>
          <p:cNvPr id="1147" name="Google Shape;1147;p108"/>
          <p:cNvPicPr preferRelativeResize="0"/>
          <p:nvPr/>
        </p:nvPicPr>
        <p:blipFill>
          <a:blip r:embed="rId4">
            <a:alphaModFix/>
          </a:blip>
          <a:stretch>
            <a:fillRect/>
          </a:stretch>
        </p:blipFill>
        <p:spPr>
          <a:xfrm>
            <a:off x="2008950" y="120525"/>
            <a:ext cx="5543550"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53" name="Google Shape;1153;p109"/>
          <p:cNvGraphicFramePr/>
          <p:nvPr/>
        </p:nvGraphicFramePr>
        <p:xfrm>
          <a:off x="952500" y="2445300"/>
          <a:ext cx="3000000" cy="3000000"/>
        </p:xfrm>
        <a:graphic>
          <a:graphicData uri="http://schemas.openxmlformats.org/drawingml/2006/table">
            <a:tbl>
              <a:tblPr>
                <a:noFill/>
                <a:tableStyleId>{441DEE0E-7859-46F0-BF24-AD899B233565}</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t>Expresión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alguna expresión java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t>
                      </a:r>
                      <a:r>
                        <a:rPr lang="es"/>
                        <a:t>código</a:t>
                      </a:r>
                      <a:r>
                        <a:rPr lang="es"/>
                        <a:t> java, 1 o muchas </a:t>
                      </a:r>
                      <a:r>
                        <a:rPr lang="es"/>
                        <a:t>líneas</a:t>
                      </a:r>
                      <a:r>
                        <a:rPr lang="es"/>
                        <a:t>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59" name="Google Shape;1159;p110"/>
          <p:cNvGraphicFramePr/>
          <p:nvPr/>
        </p:nvGraphicFramePr>
        <p:xfrm>
          <a:off x="952500" y="2445300"/>
          <a:ext cx="3000000" cy="3000000"/>
        </p:xfrm>
        <a:graphic>
          <a:graphicData uri="http://schemas.openxmlformats.org/drawingml/2006/table">
            <a:tbl>
              <a:tblPr>
                <a:noFill/>
                <a:tableStyleId>{441DEE0E-7859-46F0-BF24-AD899B233565}</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solidFill>
                            <a:schemeClr val="lt1"/>
                          </a:solidFill>
                        </a:rPr>
                        <a:t>Expresión</a:t>
                      </a:r>
                      <a:endParaRPr>
                        <a:solidFill>
                          <a:schemeClr val="lt1"/>
                        </a:solidFill>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a:t>
                      </a:r>
                      <a:r>
                        <a:rPr lang="es">
                          <a:solidFill>
                            <a:schemeClr val="lt1"/>
                          </a:solidFill>
                        </a:rPr>
                        <a:t>alguna expresión java</a:t>
                      </a:r>
                      <a:r>
                        <a:rPr lang="es"/>
                        <a:t>  </a:t>
                      </a:r>
                      <a:r>
                        <a:rPr lang="es">
                          <a:solidFill>
                            <a:srgbClr val="FF9900"/>
                          </a:solidFill>
                        </a:rPr>
                        <a:t>%&gt;</a:t>
                      </a:r>
                      <a:endParaRPr>
                        <a:solidFill>
                          <a:srgbClr val="FF9900"/>
                        </a:solidFill>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s"/>
                        <a:t>Scriptlet</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código java, 1 o muchas líneas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111"/>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65" name="Google Shape;1165;p111"/>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expresión.</a:t>
            </a:r>
            <a:endParaRPr b="1" sz="1300">
              <a:solidFill>
                <a:schemeClr val="lt1"/>
              </a:solidFill>
              <a:latin typeface="Comfortaa"/>
              <a:ea typeface="Comfortaa"/>
              <a:cs typeface="Comfortaa"/>
              <a:sym typeface="Comforta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112"/>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71" name="Google Shape;1171;p112"/>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2"/>
          <p:cNvSpPr txBox="1"/>
          <p:nvPr/>
        </p:nvSpPr>
        <p:spPr>
          <a:xfrm>
            <a:off x="5158175" y="330350"/>
            <a:ext cx="256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a:t>
            </a:r>
            <a:r>
              <a:rPr b="1" lang="es" sz="1300">
                <a:solidFill>
                  <a:schemeClr val="lt1"/>
                </a:solidFill>
                <a:latin typeface="Comfortaa"/>
                <a:ea typeface="Comfortaa"/>
                <a:cs typeface="Comfortaa"/>
                <a:sym typeface="Comfortaa"/>
              </a:rPr>
              <a:t>cómo</a:t>
            </a:r>
            <a:r>
              <a:rPr b="1" lang="es" sz="1300">
                <a:solidFill>
                  <a:schemeClr val="lt1"/>
                </a:solidFill>
                <a:latin typeface="Comfortaa"/>
                <a:ea typeface="Comfortaa"/>
                <a:cs typeface="Comfortaa"/>
                <a:sym typeface="Comfortaa"/>
              </a:rPr>
              <a:t> utilizar una expresión en un JSP.</a:t>
            </a:r>
            <a:endParaRPr b="1" sz="1300">
              <a:solidFill>
                <a:schemeClr val="lt1"/>
              </a:solidFill>
              <a:latin typeface="Comfortaa"/>
              <a:ea typeface="Comfortaa"/>
              <a:cs typeface="Comfortaa"/>
              <a:sym typeface="Comforta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113"/>
          <p:cNvPicPr preferRelativeResize="0"/>
          <p:nvPr/>
        </p:nvPicPr>
        <p:blipFill>
          <a:blip r:embed="rId3">
            <a:alphaModFix/>
          </a:blip>
          <a:stretch>
            <a:fillRect/>
          </a:stretch>
        </p:blipFill>
        <p:spPr>
          <a:xfrm>
            <a:off x="152400" y="1134350"/>
            <a:ext cx="8839200" cy="2874805"/>
          </a:xfrm>
          <a:prstGeom prst="rect">
            <a:avLst/>
          </a:prstGeom>
          <a:noFill/>
          <a:ln>
            <a:noFill/>
          </a:ln>
        </p:spPr>
      </p:pic>
      <p:pic>
        <p:nvPicPr>
          <p:cNvPr id="1178" name="Google Shape;1178;p113"/>
          <p:cNvPicPr preferRelativeResize="0"/>
          <p:nvPr/>
        </p:nvPicPr>
        <p:blipFill>
          <a:blip r:embed="rId4">
            <a:alphaModFix/>
          </a:blip>
          <a:stretch>
            <a:fillRect/>
          </a:stretch>
        </p:blipFill>
        <p:spPr>
          <a:xfrm>
            <a:off x="2490788" y="2209800"/>
            <a:ext cx="4162425" cy="72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Elementos de scripting JSP</a:t>
            </a:r>
            <a:endParaRPr/>
          </a:p>
        </p:txBody>
      </p:sp>
      <p:graphicFrame>
        <p:nvGraphicFramePr>
          <p:cNvPr id="1184" name="Google Shape;1184;p114"/>
          <p:cNvGraphicFramePr/>
          <p:nvPr/>
        </p:nvGraphicFramePr>
        <p:xfrm>
          <a:off x="952500" y="2445300"/>
          <a:ext cx="3000000" cy="3000000"/>
        </p:xfrm>
        <a:graphic>
          <a:graphicData uri="http://schemas.openxmlformats.org/drawingml/2006/table">
            <a:tbl>
              <a:tblPr>
                <a:noFill/>
                <a:tableStyleId>{441DEE0E-7859-46F0-BF24-AD899B233565}</a:tableStyleId>
              </a:tblPr>
              <a:tblGrid>
                <a:gridCol w="3619500"/>
                <a:gridCol w="3619500"/>
              </a:tblGrid>
              <a:tr h="381000">
                <a:tc>
                  <a:txBody>
                    <a:bodyPr/>
                    <a:lstStyle/>
                    <a:p>
                      <a:pPr indent="0" lvl="0" marL="0" rtl="0" algn="ctr">
                        <a:spcBef>
                          <a:spcPts val="0"/>
                        </a:spcBef>
                        <a:spcAft>
                          <a:spcPts val="0"/>
                        </a:spcAft>
                        <a:buNone/>
                      </a:pPr>
                      <a:r>
                        <a:rPr b="1" lang="es">
                          <a:solidFill>
                            <a:schemeClr val="lt1"/>
                          </a:solidFill>
                        </a:rPr>
                        <a:t>ELEMENTO</a:t>
                      </a:r>
                      <a:endParaRPr b="1">
                        <a:solidFill>
                          <a:schemeClr val="lt1"/>
                        </a:solidFill>
                      </a:endParaRPr>
                    </a:p>
                  </a:txBody>
                  <a:tcPr marT="91425" marB="91425" marR="91425" marL="91425">
                    <a:solidFill>
                      <a:srgbClr val="0000FF"/>
                    </a:solidFill>
                  </a:tcPr>
                </a:tc>
                <a:tc>
                  <a:txBody>
                    <a:bodyPr/>
                    <a:lstStyle/>
                    <a:p>
                      <a:pPr indent="0" lvl="0" marL="0" rtl="0" algn="ctr">
                        <a:spcBef>
                          <a:spcPts val="0"/>
                        </a:spcBef>
                        <a:spcAft>
                          <a:spcPts val="0"/>
                        </a:spcAft>
                        <a:buNone/>
                      </a:pPr>
                      <a:r>
                        <a:rPr b="1" lang="es">
                          <a:solidFill>
                            <a:schemeClr val="lt1"/>
                          </a:solidFill>
                        </a:rPr>
                        <a:t>SINTAXIS</a:t>
                      </a:r>
                      <a:endParaRPr b="1">
                        <a:solidFill>
                          <a:schemeClr val="lt1"/>
                        </a:solidFill>
                      </a:endParaRPr>
                    </a:p>
                  </a:txBody>
                  <a:tcPr marT="91425" marB="91425" marR="91425" marL="91425">
                    <a:solidFill>
                      <a:srgbClr val="0000FF"/>
                    </a:solidFill>
                  </a:tcPr>
                </a:tc>
              </a:tr>
              <a:tr h="381000">
                <a:tc>
                  <a:txBody>
                    <a:bodyPr/>
                    <a:lstStyle/>
                    <a:p>
                      <a:pPr indent="0" lvl="0" marL="0" rtl="0" algn="ctr">
                        <a:spcBef>
                          <a:spcPts val="0"/>
                        </a:spcBef>
                        <a:spcAft>
                          <a:spcPts val="0"/>
                        </a:spcAft>
                        <a:buNone/>
                      </a:pPr>
                      <a:r>
                        <a:rPr lang="es"/>
                        <a:t>Expresión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alguna expresión java  </a:t>
                      </a:r>
                      <a:r>
                        <a:rPr lang="es">
                          <a:solidFill>
                            <a:srgbClr val="FF9900"/>
                          </a:solidFill>
                        </a:rPr>
                        <a:t>%&gt;</a:t>
                      </a:r>
                      <a:endParaRPr>
                        <a:solidFill>
                          <a:srgbClr val="FF9900"/>
                        </a:solidFill>
                      </a:endParaRPr>
                    </a:p>
                  </a:txBody>
                  <a:tcPr marT="91425" marB="91425" marR="91425" marL="91425"/>
                </a:tc>
              </a:tr>
              <a:tr h="381000">
                <a:tc>
                  <a:txBody>
                    <a:bodyPr/>
                    <a:lstStyle/>
                    <a:p>
                      <a:pPr indent="0" lvl="0" marL="0" rtl="0" algn="ctr">
                        <a:spcBef>
                          <a:spcPts val="0"/>
                        </a:spcBef>
                        <a:spcAft>
                          <a:spcPts val="0"/>
                        </a:spcAft>
                        <a:buNone/>
                      </a:pPr>
                      <a:r>
                        <a:rPr lang="es">
                          <a:solidFill>
                            <a:schemeClr val="lt1"/>
                          </a:solidFill>
                        </a:rPr>
                        <a:t>Scriptlet</a:t>
                      </a:r>
                      <a:endParaRPr>
                        <a:solidFill>
                          <a:schemeClr val="lt1"/>
                        </a:solidFill>
                      </a:endParaRPr>
                    </a:p>
                  </a:txBody>
                  <a:tcPr marT="91425" marB="91425" marR="91425" marL="91425">
                    <a:solidFill>
                      <a:srgbClr val="9900FF"/>
                    </a:solidFill>
                  </a:tcPr>
                </a:tc>
                <a:tc>
                  <a:txBody>
                    <a:bodyPr/>
                    <a:lstStyle/>
                    <a:p>
                      <a:pPr indent="0" lvl="0" marL="0" rtl="0" algn="ctr">
                        <a:spcBef>
                          <a:spcPts val="0"/>
                        </a:spcBef>
                        <a:spcAft>
                          <a:spcPts val="0"/>
                        </a:spcAft>
                        <a:buNone/>
                      </a:pPr>
                      <a:r>
                        <a:rPr lang="es">
                          <a:solidFill>
                            <a:srgbClr val="FF9900"/>
                          </a:solidFill>
                        </a:rPr>
                        <a:t>&lt;%</a:t>
                      </a:r>
                      <a:r>
                        <a:rPr lang="es"/>
                        <a:t> </a:t>
                      </a:r>
                      <a:r>
                        <a:rPr lang="es">
                          <a:solidFill>
                            <a:schemeClr val="lt1"/>
                          </a:solidFill>
                        </a:rPr>
                        <a:t>código java, 1 o muchas líneas</a:t>
                      </a:r>
                      <a:r>
                        <a:rPr lang="es"/>
                        <a:t> </a:t>
                      </a:r>
                      <a:r>
                        <a:rPr lang="es">
                          <a:solidFill>
                            <a:srgbClr val="FF9900"/>
                          </a:solidFill>
                        </a:rPr>
                        <a:t>%&gt;</a:t>
                      </a:r>
                      <a:endParaRPr>
                        <a:solidFill>
                          <a:srgbClr val="FF9900"/>
                        </a:solidFill>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s"/>
                        <a:t>Declaración</a:t>
                      </a:r>
                      <a:endParaRPr/>
                    </a:p>
                  </a:txBody>
                  <a:tcPr marT="91425" marB="91425" marR="91425" marL="91425"/>
                </a:tc>
                <a:tc>
                  <a:txBody>
                    <a:bodyPr/>
                    <a:lstStyle/>
                    <a:p>
                      <a:pPr indent="0" lvl="0" marL="0" rtl="0" algn="ctr">
                        <a:spcBef>
                          <a:spcPts val="0"/>
                        </a:spcBef>
                        <a:spcAft>
                          <a:spcPts val="0"/>
                        </a:spcAft>
                        <a:buNone/>
                      </a:pPr>
                      <a:r>
                        <a:rPr lang="es">
                          <a:solidFill>
                            <a:srgbClr val="FF9900"/>
                          </a:solidFill>
                        </a:rPr>
                        <a:t>&lt;%!</a:t>
                      </a:r>
                      <a:r>
                        <a:rPr lang="es"/>
                        <a:t> declaración de variable o método </a:t>
                      </a:r>
                      <a:r>
                        <a:rPr lang="es">
                          <a:solidFill>
                            <a:srgbClr val="FF9900"/>
                          </a:solidFill>
                        </a:rPr>
                        <a:t>%&gt;</a:t>
                      </a:r>
                      <a:endParaRPr>
                        <a:solidFill>
                          <a:srgbClr val="FF9900"/>
                        </a:solidFill>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15"/>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190" name="Google Shape;1190;p115"/>
          <p:cNvSpPr txBox="1"/>
          <p:nvPr/>
        </p:nvSpPr>
        <p:spPr>
          <a:xfrm>
            <a:off x="816863" y="332638"/>
            <a:ext cx="727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chemeClr val="lt1"/>
                </a:solidFill>
                <a:latin typeface="Comfortaa"/>
                <a:ea typeface="Comfortaa"/>
                <a:cs typeface="Comfortaa"/>
                <a:sym typeface="Comfortaa"/>
              </a:rPr>
              <a:t>Vamos al eclipse, para generar un JSP y mostrar un ejemplo con scriptles.</a:t>
            </a:r>
            <a:endParaRPr b="1" sz="1300">
              <a:solidFill>
                <a:schemeClr val="lt1"/>
              </a:solidFill>
              <a:latin typeface="Comfortaa"/>
              <a:ea typeface="Comfortaa"/>
              <a:cs typeface="Comfortaa"/>
              <a:sym typeface="Comforta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16"/>
          <p:cNvPicPr preferRelativeResize="0"/>
          <p:nvPr/>
        </p:nvPicPr>
        <p:blipFill>
          <a:blip r:embed="rId3">
            <a:alphaModFix/>
          </a:blip>
          <a:stretch>
            <a:fillRect/>
          </a:stretch>
        </p:blipFill>
        <p:spPr>
          <a:xfrm>
            <a:off x="1346200" y="204125"/>
            <a:ext cx="6451599" cy="4838699"/>
          </a:xfrm>
          <a:prstGeom prst="rect">
            <a:avLst/>
          </a:prstGeom>
          <a:noFill/>
          <a:ln>
            <a:noFill/>
          </a:ln>
        </p:spPr>
      </p:pic>
      <p:sp>
        <p:nvSpPr>
          <p:cNvPr id="1196" name="Google Shape;1196;p116"/>
          <p:cNvSpPr/>
          <p:nvPr/>
        </p:nvSpPr>
        <p:spPr>
          <a:xfrm>
            <a:off x="5047425" y="270650"/>
            <a:ext cx="2704800" cy="985200"/>
          </a:xfrm>
          <a:prstGeom prst="roundRect">
            <a:avLst>
              <a:gd fmla="val 16667" name="adj"/>
            </a:avLst>
          </a:prstGeom>
          <a:solidFill>
            <a:srgbClr val="0C58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6"/>
          <p:cNvSpPr txBox="1"/>
          <p:nvPr/>
        </p:nvSpPr>
        <p:spPr>
          <a:xfrm>
            <a:off x="5158175" y="330350"/>
            <a:ext cx="256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lt1"/>
                </a:solidFill>
                <a:latin typeface="Comfortaa"/>
                <a:ea typeface="Comfortaa"/>
                <a:cs typeface="Comfortaa"/>
                <a:sym typeface="Comfortaa"/>
              </a:rPr>
              <a:t>Logro desbloqueado </a:t>
            </a:r>
            <a:endParaRPr b="1" sz="1300">
              <a:solidFill>
                <a:schemeClr val="lt1"/>
              </a:solidFill>
              <a:latin typeface="Comfortaa"/>
              <a:ea typeface="Comfortaa"/>
              <a:cs typeface="Comfortaa"/>
              <a:sym typeface="Comfortaa"/>
            </a:endParaRPr>
          </a:p>
          <a:p>
            <a:pPr indent="0" lvl="0" marL="0" rtl="0" algn="l">
              <a:spcBef>
                <a:spcPts val="0"/>
              </a:spcBef>
              <a:spcAft>
                <a:spcPts val="0"/>
              </a:spcAft>
              <a:buNone/>
            </a:pPr>
            <a:r>
              <a:rPr b="1" lang="es" sz="1300">
                <a:solidFill>
                  <a:schemeClr val="lt1"/>
                </a:solidFill>
                <a:latin typeface="Comfortaa"/>
                <a:ea typeface="Comfortaa"/>
                <a:cs typeface="Comfortaa"/>
                <a:sym typeface="Comfortaa"/>
              </a:rPr>
              <a:t>Has aprendido cómo utilizar scriptles en un JSP.</a:t>
            </a:r>
            <a:endParaRPr b="1" sz="1300">
              <a:solidFill>
                <a:schemeClr val="lt1"/>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